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charts/chart1.xml" ContentType="application/vnd.openxmlformats-officedocument.drawingml.char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920" r:id="rId1"/>
  </p:sldMasterIdLst>
  <p:notesMasterIdLst>
    <p:notesMasterId r:id="rId13"/>
  </p:notesMasterIdLst>
  <p:handoutMasterIdLst>
    <p:handoutMasterId r:id="rId14"/>
  </p:handoutMasterIdLst>
  <p:sldIdLst>
    <p:sldId id="288" r:id="rId2"/>
    <p:sldId id="1823" r:id="rId3"/>
    <p:sldId id="1824" r:id="rId4"/>
    <p:sldId id="1825" r:id="rId5"/>
    <p:sldId id="1826" r:id="rId6"/>
    <p:sldId id="1827" r:id="rId7"/>
    <p:sldId id="1828" r:id="rId8"/>
    <p:sldId id="1829" r:id="rId9"/>
    <p:sldId id="1830" r:id="rId10"/>
    <p:sldId id="1831" r:id="rId11"/>
    <p:sldId id="281" r:id="rId12"/>
  </p:sldIdLst>
  <p:sldSz cx="10080625" cy="6300788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85" userDrawn="1">
          <p15:clr>
            <a:srgbClr val="A4A3A4"/>
          </p15:clr>
        </p15:guide>
        <p15:guide id="3" orient="horz" pos="1984" userDrawn="1">
          <p15:clr>
            <a:srgbClr val="A4A3A4"/>
          </p15:clr>
        </p15:guide>
        <p15:guide id="4" pos="317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lashnikov Kirill" initials="KK" lastIdx="1" clrIdx="0">
    <p:extLst>
      <p:ext uri="{19B8F6BF-5375-455C-9EA6-DF929625EA0E}">
        <p15:presenceInfo xmlns:p15="http://schemas.microsoft.com/office/powerpoint/2012/main" userId="S-1-5-21-4052747859-2870352027-3192777929-1106" providerId="AD"/>
      </p:ext>
    </p:extLst>
  </p:cmAuthor>
  <p:cmAuthor id="2" name="Natalya Jamysheva" initials="NJ" lastIdx="1" clrIdx="1">
    <p:extLst>
      <p:ext uri="{19B8F6BF-5375-455C-9EA6-DF929625EA0E}">
        <p15:presenceInfo xmlns:p15="http://schemas.microsoft.com/office/powerpoint/2012/main" userId="S::n.jamysheva@halyk.finance::c342c35f-0ab2-4083-ba02-c09942eec08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466"/>
    <a:srgbClr val="0000FF"/>
    <a:srgbClr val="008264"/>
    <a:srgbClr val="B4C7E7"/>
    <a:srgbClr val="C5E0B4"/>
    <a:srgbClr val="F8CBAD"/>
    <a:srgbClr val="FEF1D0"/>
    <a:srgbClr val="FFE699"/>
    <a:srgbClr val="DBDBDB"/>
    <a:srgbClr val="4F59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Средний стиль 1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 autoAdjust="0"/>
  </p:normalViewPr>
  <p:slideViewPr>
    <p:cSldViewPr>
      <p:cViewPr varScale="1">
        <p:scale>
          <a:sx n="120" d="100"/>
          <a:sy n="120" d="100"/>
        </p:scale>
        <p:origin x="888" y="108"/>
      </p:cViewPr>
      <p:guideLst>
        <p:guide orient="horz" pos="1985"/>
        <p:guide orient="horz" pos="1984"/>
        <p:guide pos="317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88" d="100"/>
          <a:sy n="88" d="100"/>
        </p:scale>
        <p:origin x="382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irzhan\Desktop\BTAS\presentation\&#1054;&#1058;&#1063;&#1045;&#1058;%202017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000" b="1" baseline="0" dirty="0">
                <a:solidFill>
                  <a:srgbClr val="0084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Техническое название диаграммы          </a:t>
            </a:r>
            <a:r>
              <a:rPr lang="en-US" sz="1000" b="1" baseline="0" dirty="0">
                <a:solidFill>
                  <a:srgbClr val="0084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ru-RU" sz="1000" b="1" baseline="0" dirty="0">
                <a:solidFill>
                  <a:srgbClr val="0084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baseline="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(в млрд. тг.)</a:t>
            </a:r>
            <a:endParaRPr lang="ru-RU" sz="900" b="1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3.9377569158982349E-2"/>
          <c:y val="3.4064270636595936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2444160"/>
        <c:axId val="67495424"/>
      </c:barChart>
      <c:catAx>
        <c:axId val="5244416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one"/>
        <c:crossAx val="67495424"/>
        <c:crosses val="autoZero"/>
        <c:auto val="1"/>
        <c:lblAlgn val="ctr"/>
        <c:lblOffset val="100"/>
        <c:noMultiLvlLbl val="0"/>
      </c:catAx>
      <c:valAx>
        <c:axId val="674954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ru-RU"/>
          </a:p>
        </c:txPr>
        <c:crossAx val="52444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50475" cy="498773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6738" y="1"/>
            <a:ext cx="2950475" cy="498773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r">
              <a:defRPr sz="1200"/>
            </a:lvl1pPr>
          </a:lstStyle>
          <a:p>
            <a:fld id="{02E96FE9-8DCC-4BE0-8CFF-7A617C84C390}" type="datetimeFigureOut">
              <a:rPr lang="ru-RU" smtClean="0"/>
              <a:pPr/>
              <a:t>18.04.2024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42154"/>
            <a:ext cx="2950475" cy="498772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6738" y="9442154"/>
            <a:ext cx="2950475" cy="498772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r">
              <a:defRPr sz="1200"/>
            </a:lvl1pPr>
          </a:lstStyle>
          <a:p>
            <a:fld id="{AB50E4FF-A428-4740-A810-E3EDE4331B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56392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50475" cy="498773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8" y="1"/>
            <a:ext cx="2950475" cy="498773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r">
              <a:defRPr sz="1200"/>
            </a:lvl1pPr>
          </a:lstStyle>
          <a:p>
            <a:fld id="{B59E018E-78DF-49EC-A75F-4ABDCFD412CB}" type="datetimeFigureOut">
              <a:rPr lang="ru-RU" smtClean="0"/>
              <a:t>18.04.2024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22313" y="1243013"/>
            <a:ext cx="53641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6" rIns="91431" bIns="45716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79" y="4784071"/>
            <a:ext cx="5447030" cy="3914239"/>
          </a:xfrm>
          <a:prstGeom prst="rect">
            <a:avLst/>
          </a:prstGeom>
        </p:spPr>
        <p:txBody>
          <a:bodyPr vert="horz" lIns="91431" tIns="45716" rIns="91431" bIns="45716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2154"/>
            <a:ext cx="2950475" cy="498772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8" y="9442154"/>
            <a:ext cx="2950475" cy="498772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r">
              <a:defRPr sz="1200"/>
            </a:lvl1pPr>
          </a:lstStyle>
          <a:p>
            <a:fld id="{DDB0841A-8756-44CD-A602-95D0461033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8071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0841A-8756-44CD-A602-95D0461033DC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63110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5450" y="747713"/>
            <a:ext cx="5959475" cy="37258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5863" fontAlgn="auto">
              <a:spcBef>
                <a:spcPts val="0"/>
              </a:spcBef>
              <a:spcAft>
                <a:spcPts val="0"/>
              </a:spcAft>
              <a:defRPr/>
            </a:pPr>
            <a:fld id="{DAFB414D-BD81-46D7-90CC-C6F6B45C9BD7}" type="slidenum">
              <a:rPr lang="ru-KZ" sz="1200">
                <a:solidFill>
                  <a:prstClr val="black"/>
                </a:solidFill>
                <a:latin typeface="Calibri" panose="020F0502020204030204"/>
              </a:rPr>
              <a:pPr defTabSz="915863" fontAlgn="auto">
                <a:spcBef>
                  <a:spcPts val="0"/>
                </a:spcBef>
                <a:spcAft>
                  <a:spcPts val="0"/>
                </a:spcAft>
                <a:defRPr/>
              </a:pPr>
              <a:t>11</a:t>
            </a:fld>
            <a:endParaRPr lang="ru-KZ" sz="120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636165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EF35F4-BC5F-2ED6-6720-6F22794814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D3496B09-1ADB-7638-4D21-A29DD12CBB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2CCA60C5-3E72-37B3-9F70-B7C2FF75FE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9566455-8E63-217E-D61D-F399B91B66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0841A-8756-44CD-A602-95D0461033DC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17837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EF35F4-BC5F-2ED6-6720-6F22794814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D3496B09-1ADB-7638-4D21-A29DD12CBB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2CCA60C5-3E72-37B3-9F70-B7C2FF75FE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9566455-8E63-217E-D61D-F399B91B66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0841A-8756-44CD-A602-95D0461033DC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88547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EF35F4-BC5F-2ED6-6720-6F22794814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D3496B09-1ADB-7638-4D21-A29DD12CBB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2CCA60C5-3E72-37B3-9F70-B7C2FF75FE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9566455-8E63-217E-D61D-F399B91B66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0841A-8756-44CD-A602-95D0461033DC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8972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EF35F4-BC5F-2ED6-6720-6F22794814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D3496B09-1ADB-7638-4D21-A29DD12CBB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2CCA60C5-3E72-37B3-9F70-B7C2FF75FE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9566455-8E63-217E-D61D-F399B91B66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0841A-8756-44CD-A602-95D0461033DC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15651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EF35F4-BC5F-2ED6-6720-6F22794814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D3496B09-1ADB-7638-4D21-A29DD12CBB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2CCA60C5-3E72-37B3-9F70-B7C2FF75FE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9566455-8E63-217E-D61D-F399B91B66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0841A-8756-44CD-A602-95D0461033DC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55679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EF35F4-BC5F-2ED6-6720-6F22794814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D3496B09-1ADB-7638-4D21-A29DD12CBB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2CCA60C5-3E72-37B3-9F70-B7C2FF75FE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9566455-8E63-217E-D61D-F399B91B66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0841A-8756-44CD-A602-95D0461033DC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19170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EF35F4-BC5F-2ED6-6720-6F22794814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D3496B09-1ADB-7638-4D21-A29DD12CBB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2CCA60C5-3E72-37B3-9F70-B7C2FF75FE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9566455-8E63-217E-D61D-F399B91B66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0841A-8756-44CD-A602-95D0461033DC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73037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EF35F4-BC5F-2ED6-6720-6F22794814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D3496B09-1ADB-7638-4D21-A29DD12CBB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2CCA60C5-3E72-37B3-9F70-B7C2FF75FE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9566455-8E63-217E-D61D-F399B91B66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0841A-8756-44CD-A602-95D0461033DC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782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facebook.com/halykbank/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s://halykbank.kz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18" Type="http://schemas.openxmlformats.org/officeDocument/2006/relationships/image" Target="../media/image1.png"/><Relationship Id="rId3" Type="http://schemas.microsoft.com/office/2007/relationships/hdphoto" Target="../media/hdphoto1.wdp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17" Type="http://schemas.openxmlformats.org/officeDocument/2006/relationships/hyperlink" Target="https://www.facebook.com/halykbank/" TargetMode="External"/><Relationship Id="rId2" Type="http://schemas.openxmlformats.org/officeDocument/2006/relationships/image" Target="../media/image2.png"/><Relationship Id="rId16" Type="http://schemas.openxmlformats.org/officeDocument/2006/relationships/hyperlink" Target="https://halykbank.kz/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4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22.png"/><Relationship Id="rId18" Type="http://schemas.openxmlformats.org/officeDocument/2006/relationships/hyperlink" Target="https://www.facebook.com/halykbank/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17.png"/><Relationship Id="rId12" Type="http://schemas.openxmlformats.org/officeDocument/2006/relationships/image" Target="../media/image21.png"/><Relationship Id="rId17" Type="http://schemas.openxmlformats.org/officeDocument/2006/relationships/hyperlink" Target="https://halykbank.kz/" TargetMode="External"/><Relationship Id="rId2" Type="http://schemas.openxmlformats.org/officeDocument/2006/relationships/image" Target="../media/image1.png"/><Relationship Id="rId16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16.png"/><Relationship Id="rId15" Type="http://schemas.openxmlformats.org/officeDocument/2006/relationships/image" Target="../media/image24.png"/><Relationship Id="rId10" Type="http://schemas.openxmlformats.org/officeDocument/2006/relationships/image" Target="../media/image20.png"/><Relationship Id="rId4" Type="http://schemas.microsoft.com/office/2007/relationships/hdphoto" Target="../media/hdphoto1.wdp"/><Relationship Id="rId9" Type="http://schemas.openxmlformats.org/officeDocument/2006/relationships/image" Target="../media/image19.png"/><Relationship Id="rId14" Type="http://schemas.openxmlformats.org/officeDocument/2006/relationships/image" Target="../media/image23.png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2.png"/><Relationship Id="rId7" Type="http://schemas.openxmlformats.org/officeDocument/2006/relationships/hyperlink" Target="https://www.facebook.com/halykbank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halykbank.kz/" TargetMode="External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15.png"/><Relationship Id="rId12" Type="http://schemas.openxmlformats.org/officeDocument/2006/relationships/image" Target="../media/image12.png"/><Relationship Id="rId17" Type="http://schemas.openxmlformats.org/officeDocument/2006/relationships/hyperlink" Target="https://www.facebook.com/halykbank/" TargetMode="External"/><Relationship Id="rId2" Type="http://schemas.openxmlformats.org/officeDocument/2006/relationships/image" Target="../media/image1.png"/><Relationship Id="rId16" Type="http://schemas.openxmlformats.org/officeDocument/2006/relationships/hyperlink" Target="https://halykbank.kz/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11" Type="http://schemas.openxmlformats.org/officeDocument/2006/relationships/image" Target="../media/image11.png"/><Relationship Id="rId5" Type="http://schemas.openxmlformats.org/officeDocument/2006/relationships/image" Target="../media/image6.png"/><Relationship Id="rId15" Type="http://schemas.openxmlformats.org/officeDocument/2006/relationships/image" Target="../media/image4.png"/><Relationship Id="rId10" Type="http://schemas.openxmlformats.org/officeDocument/2006/relationships/image" Target="../media/image10.png"/><Relationship Id="rId4" Type="http://schemas.microsoft.com/office/2007/relationships/hdphoto" Target="../media/hdphoto1.wdp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s://www.facebook.com/halykbank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halykbank.kz/" TargetMode="External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1.png"/><Relationship Id="rId18" Type="http://schemas.microsoft.com/office/2007/relationships/hdphoto" Target="../media/hdphoto2.wdp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25.png"/><Relationship Id="rId2" Type="http://schemas.openxmlformats.org/officeDocument/2006/relationships/image" Target="../media/image1.png"/><Relationship Id="rId16" Type="http://schemas.openxmlformats.org/officeDocument/2006/relationships/image" Target="../media/image2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6.png"/><Relationship Id="rId11" Type="http://schemas.openxmlformats.org/officeDocument/2006/relationships/image" Target="../media/image20.png"/><Relationship Id="rId5" Type="http://schemas.openxmlformats.org/officeDocument/2006/relationships/hyperlink" Target="https://www.facebook.com/halykbank/" TargetMode="External"/><Relationship Id="rId15" Type="http://schemas.openxmlformats.org/officeDocument/2006/relationships/image" Target="../media/image23.png"/><Relationship Id="rId10" Type="http://schemas.openxmlformats.org/officeDocument/2006/relationships/image" Target="../media/image19.png"/><Relationship Id="rId4" Type="http://schemas.openxmlformats.org/officeDocument/2006/relationships/hyperlink" Target="https://halykbank.kz/" TargetMode="External"/><Relationship Id="rId9" Type="http://schemas.openxmlformats.org/officeDocument/2006/relationships/image" Target="../media/image18.png"/><Relationship Id="rId14" Type="http://schemas.openxmlformats.org/officeDocument/2006/relationships/image" Target="../media/image22.png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4.png"/><Relationship Id="rId3" Type="http://schemas.openxmlformats.org/officeDocument/2006/relationships/image" Target="../media/image6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microsoft.com/office/2007/relationships/hdphoto" Target="../media/hdphoto2.wdp"/><Relationship Id="rId2" Type="http://schemas.openxmlformats.org/officeDocument/2006/relationships/image" Target="../media/image1.png"/><Relationship Id="rId16" Type="http://schemas.openxmlformats.org/officeDocument/2006/relationships/image" Target="../media/image2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15.png"/><Relationship Id="rId15" Type="http://schemas.openxmlformats.org/officeDocument/2006/relationships/hyperlink" Target="https://www.facebook.com/halykbank/" TargetMode="External"/><Relationship Id="rId10" Type="http://schemas.openxmlformats.org/officeDocument/2006/relationships/image" Target="../media/image12.png"/><Relationship Id="rId4" Type="http://schemas.openxmlformats.org/officeDocument/2006/relationships/image" Target="../media/image7.png"/><Relationship Id="rId9" Type="http://schemas.openxmlformats.org/officeDocument/2006/relationships/image" Target="../media/image11.png"/><Relationship Id="rId14" Type="http://schemas.openxmlformats.org/officeDocument/2006/relationships/hyperlink" Target="https://halykbank.kz/" TargetMode="Externa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8.png"/><Relationship Id="rId4" Type="http://schemas.microsoft.com/office/2007/relationships/hdphoto" Target="../media/hdphoto2.wdp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9.png"/><Relationship Id="rId4" Type="http://schemas.microsoft.com/office/2007/relationships/hdphoto" Target="../media/hdphoto2.wdp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0.png"/><Relationship Id="rId4" Type="http://schemas.microsoft.com/office/2007/relationships/hdphoto" Target="../media/hdphoto2.wdp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5.png"/><Relationship Id="rId7" Type="http://schemas.openxmlformats.org/officeDocument/2006/relationships/image" Target="../media/image6.png"/><Relationship Id="rId12" Type="http://schemas.openxmlformats.org/officeDocument/2006/relationships/image" Target="../media/image14.png"/><Relationship Id="rId2" Type="http://schemas.openxmlformats.org/officeDocument/2006/relationships/image" Target="../media/image2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1.png"/><Relationship Id="rId11" Type="http://schemas.openxmlformats.org/officeDocument/2006/relationships/image" Target="../media/image13.png"/><Relationship Id="rId5" Type="http://schemas.openxmlformats.org/officeDocument/2006/relationships/chart" Target="../charts/chart1.xml"/><Relationship Id="rId10" Type="http://schemas.openxmlformats.org/officeDocument/2006/relationships/image" Target="../media/image8.png"/><Relationship Id="rId4" Type="http://schemas.microsoft.com/office/2007/relationships/hdphoto" Target="../media/hdphoto2.wdp"/><Relationship Id="rId9" Type="http://schemas.openxmlformats.org/officeDocument/2006/relationships/image" Target="../media/image32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3.png"/><Relationship Id="rId4" Type="http://schemas.microsoft.com/office/2007/relationships/hdphoto" Target="../media/hdphoto2.wdp"/></Relationships>
</file>

<file path=ppt/slideLayouts/_rels/slideLayout2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4.png"/><Relationship Id="rId4" Type="http://schemas.openxmlformats.org/officeDocument/2006/relationships/image" Target="../media/image29.png"/></Relationships>
</file>

<file path=ppt/slideLayouts/_rels/slideLayout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25.png"/><Relationship Id="rId18" Type="http://schemas.openxmlformats.org/officeDocument/2006/relationships/hyperlink" Target="https://www.facebook.com/halykfinance.kz/" TargetMode="External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5.png"/><Relationship Id="rId17" Type="http://schemas.openxmlformats.org/officeDocument/2006/relationships/hyperlink" Target="https://www.facebook.com/halykbank/" TargetMode="External"/><Relationship Id="rId2" Type="http://schemas.openxmlformats.org/officeDocument/2006/relationships/image" Target="../media/image6.png"/><Relationship Id="rId16" Type="http://schemas.openxmlformats.org/officeDocument/2006/relationships/hyperlink" Target="https://halykfinance.kz/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png"/><Relationship Id="rId11" Type="http://schemas.openxmlformats.org/officeDocument/2006/relationships/image" Target="../media/image5.png"/><Relationship Id="rId5" Type="http://schemas.openxmlformats.org/officeDocument/2006/relationships/image" Target="../media/image9.png"/><Relationship Id="rId15" Type="http://schemas.openxmlformats.org/officeDocument/2006/relationships/image" Target="../media/image4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microsoft.com/office/2007/relationships/hdphoto" Target="../media/hdphoto2.wdp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1F9C27-B8DC-4366-AC8C-6509CAB7B0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078" y="1031171"/>
            <a:ext cx="7560469" cy="2193608"/>
          </a:xfrm>
        </p:spPr>
        <p:txBody>
          <a:bodyPr anchor="b"/>
          <a:lstStyle>
            <a:lvl1pPr algn="ctr">
              <a:defRPr sz="496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11DADE1-59B7-41C2-A765-1EE8BBE580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078" y="3309373"/>
            <a:ext cx="7560469" cy="1521231"/>
          </a:xfrm>
        </p:spPr>
        <p:txBody>
          <a:bodyPr/>
          <a:lstStyle>
            <a:lvl1pPr marL="0" indent="0" algn="ctr">
              <a:buNone/>
              <a:defRPr sz="1984"/>
            </a:lvl1pPr>
            <a:lvl2pPr marL="378013" indent="0" algn="ctr">
              <a:buNone/>
              <a:defRPr sz="1654"/>
            </a:lvl2pPr>
            <a:lvl3pPr marL="756026" indent="0" algn="ctr">
              <a:buNone/>
              <a:defRPr sz="1488"/>
            </a:lvl3pPr>
            <a:lvl4pPr marL="1134039" indent="0" algn="ctr">
              <a:buNone/>
              <a:defRPr sz="1323"/>
            </a:lvl4pPr>
            <a:lvl5pPr marL="1512052" indent="0" algn="ctr">
              <a:buNone/>
              <a:defRPr sz="1323"/>
            </a:lvl5pPr>
            <a:lvl6pPr marL="1890065" indent="0" algn="ctr">
              <a:buNone/>
              <a:defRPr sz="1323"/>
            </a:lvl6pPr>
            <a:lvl7pPr marL="2268078" indent="0" algn="ctr">
              <a:buNone/>
              <a:defRPr sz="1323"/>
            </a:lvl7pPr>
            <a:lvl8pPr marL="2646091" indent="0" algn="ctr">
              <a:buNone/>
              <a:defRPr sz="1323"/>
            </a:lvl8pPr>
            <a:lvl9pPr marL="3024104" indent="0" algn="ctr">
              <a:buNone/>
              <a:defRPr sz="1323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4A3074-44F4-4FD9-8A4F-9F7AE8803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B53FF-7F31-4160-BC2C-63F30EA64549}" type="datetimeFigureOut">
              <a:rPr lang="ru-RU" smtClean="0"/>
              <a:t>18.04.2024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D09F27-19C5-4BA3-A05C-D316C9FDE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71A9088-0DD3-4DF4-BD19-4E09C494B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1BAAF-6BE9-43D7-A118-A10083BC3E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748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C9F534-89D8-4265-AB71-1B11A8589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218B844-FCC5-441D-B79D-9E5BD9C6E7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518A90B-EA46-4693-9570-9A07DC268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B53FF-7F31-4160-BC2C-63F30EA64549}" type="datetimeFigureOut">
              <a:rPr lang="ru-RU" smtClean="0"/>
              <a:t>18.04.2024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B4016A6-5773-407B-93F4-39E232B34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86EE7FC-E41E-436A-8321-A54931C77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1BAAF-6BE9-43D7-A118-A10083BC3E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3696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59FA76C-B6A1-484B-82D7-D49481A09D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213947" y="335458"/>
            <a:ext cx="2173635" cy="533962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B4CB408-FEF5-4D8A-A5F1-495EBAE9FC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93043" y="335458"/>
            <a:ext cx="6394896" cy="533962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D89635E-9AA3-4C98-8752-E5EEB0C3D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B53FF-7F31-4160-BC2C-63F30EA64549}" type="datetimeFigureOut">
              <a:rPr lang="ru-RU" smtClean="0"/>
              <a:t>18.04.2024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9DC3EFD-A780-489B-8F43-1D930365F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ED517DB-538E-40B0-8FA8-32A9D6A4E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1BAAF-6BE9-43D7-A118-A10083BC3E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877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СПАСИБО.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A3D1B6FB-CE47-4393-8744-E58E814ED9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3152" y="4953623"/>
            <a:ext cx="1891748" cy="517500"/>
          </a:xfrm>
          <a:prstGeom prst="rect">
            <a:avLst/>
          </a:prstGeom>
        </p:spPr>
      </p:pic>
      <p:pic>
        <p:nvPicPr>
          <p:cNvPr id="6" name="Рисунок 5" descr="002.png"/>
          <p:cNvPicPr>
            <a:picLocks noChangeAspect="1"/>
          </p:cNvPicPr>
          <p:nvPr userDrawn="1"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20000"/>
                    </a14:imgEffect>
                  </a14:imgLayer>
                </a14:imgProps>
              </a:ext>
            </a:extLst>
          </a:blip>
          <a:srcRect t="39308"/>
          <a:stretch>
            <a:fillRect/>
          </a:stretch>
        </p:blipFill>
        <p:spPr>
          <a:xfrm>
            <a:off x="0" y="2070274"/>
            <a:ext cx="9233238" cy="151216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919136" y="2358308"/>
            <a:ext cx="8187133" cy="990015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3500"/>
              </a:lnSpc>
            </a:pPr>
            <a:r>
              <a:rPr lang="ru-RU" sz="2600" b="1" spc="20" dirty="0">
                <a:ln w="3175"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Благодарим</a:t>
            </a:r>
          </a:p>
          <a:p>
            <a:pPr>
              <a:lnSpc>
                <a:spcPts val="3500"/>
              </a:lnSpc>
            </a:pPr>
            <a:r>
              <a:rPr lang="ru-RU" sz="2600" b="1" spc="20" dirty="0">
                <a:ln w="3175"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внимание!</a:t>
            </a:r>
          </a:p>
        </p:txBody>
      </p:sp>
      <p:pic>
        <p:nvPicPr>
          <p:cNvPr id="9" name="Рисунок 8" descr="022.pn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7973769" y="2358306"/>
            <a:ext cx="1062162" cy="1062162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353" y="5043304"/>
            <a:ext cx="246612" cy="339338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867778" y="5048004"/>
            <a:ext cx="12330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AAF2D"/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halykfinance.kz</a:t>
            </a:r>
            <a:endParaRPr lang="ru-RU" sz="1200" dirty="0">
              <a:solidFill>
                <a:srgbClr val="FAAF2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hlinkClick r:id="rId8"/>
          </p:cNvPr>
          <p:cNvSpPr txBox="1"/>
          <p:nvPr userDrawn="1"/>
        </p:nvSpPr>
        <p:spPr>
          <a:xfrm>
            <a:off x="2567966" y="5059085"/>
            <a:ext cx="2231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AAF2D"/>
                </a:solidFill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facebook.com/halykfinance.kz</a:t>
            </a:r>
            <a:endParaRPr lang="en-US" sz="1200" dirty="0">
              <a:solidFill>
                <a:srgbClr val="FAAF2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Текст 36"/>
          <p:cNvSpPr>
            <a:spLocks noGrp="1"/>
          </p:cNvSpPr>
          <p:nvPr>
            <p:ph type="body" sz="quarter" idx="11" hasCustomPrompt="1"/>
          </p:nvPr>
        </p:nvSpPr>
        <p:spPr>
          <a:xfrm>
            <a:off x="911320" y="3948251"/>
            <a:ext cx="4258800" cy="309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 baseline="0">
                <a:solidFill>
                  <a:srgbClr val="0084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sz="1400" dirty="0">
                <a:ln w="9525">
                  <a:noFill/>
                </a:ln>
                <a:solidFill>
                  <a:srgbClr val="0084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Контакты разработчиков презентации</a:t>
            </a:r>
          </a:p>
        </p:txBody>
      </p:sp>
    </p:spTree>
    <p:extLst>
      <p:ext uri="{BB962C8B-B14F-4D97-AF65-F5344CB8AC3E}">
        <p14:creationId xmlns:p14="http://schemas.microsoft.com/office/powerpoint/2010/main" val="4903876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.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002.png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/>
                    </a14:imgEffect>
                  </a14:imgLayer>
                </a14:imgProps>
              </a:ext>
            </a:extLst>
          </a:blip>
          <a:srcRect t="39308"/>
          <a:stretch>
            <a:fillRect/>
          </a:stretch>
        </p:blipFill>
        <p:spPr>
          <a:xfrm>
            <a:off x="0" y="1998266"/>
            <a:ext cx="9233238" cy="1512168"/>
          </a:xfrm>
          <a:prstGeom prst="rect">
            <a:avLst/>
          </a:prstGeom>
        </p:spPr>
      </p:pic>
      <p:pic>
        <p:nvPicPr>
          <p:cNvPr id="9" name="Рисунок 8" descr="010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863848" y="1134170"/>
            <a:ext cx="914843" cy="918146"/>
          </a:xfrm>
          <a:prstGeom prst="rect">
            <a:avLst/>
          </a:prstGeom>
        </p:spPr>
      </p:pic>
      <p:pic>
        <p:nvPicPr>
          <p:cNvPr id="10" name="Рисунок 9" descr="001.pn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5722759" y="1494210"/>
            <a:ext cx="3442242" cy="2808312"/>
          </a:xfrm>
          <a:prstGeom prst="rect">
            <a:avLst/>
          </a:prstGeom>
        </p:spPr>
      </p:pic>
      <p:pic>
        <p:nvPicPr>
          <p:cNvPr id="11" name="Рисунок 10" descr="003.png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6649453" y="1624780"/>
            <a:ext cx="1775005" cy="1775005"/>
          </a:xfrm>
          <a:prstGeom prst="rect">
            <a:avLst/>
          </a:prstGeom>
        </p:spPr>
      </p:pic>
      <p:pic>
        <p:nvPicPr>
          <p:cNvPr id="12" name="Рисунок 11" descr="002.pn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6463183" y="1534158"/>
            <a:ext cx="551519" cy="551519"/>
          </a:xfrm>
          <a:prstGeom prst="rect">
            <a:avLst/>
          </a:prstGeom>
        </p:spPr>
      </p:pic>
      <p:pic>
        <p:nvPicPr>
          <p:cNvPr id="13" name="Рисунок 12" descr="004.png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8237531" y="1786950"/>
            <a:ext cx="516653" cy="516653"/>
          </a:xfrm>
          <a:prstGeom prst="rect">
            <a:avLst/>
          </a:prstGeom>
        </p:spPr>
      </p:pic>
      <p:pic>
        <p:nvPicPr>
          <p:cNvPr id="14" name="Рисунок 13" descr="005.png"/>
          <p:cNvPicPr>
            <a:picLocks noChangeAspect="1"/>
          </p:cNvPicPr>
          <p:nvPr userDrawn="1"/>
        </p:nvPicPr>
        <p:blipFill>
          <a:blip r:embed="rId9" cstate="print"/>
          <a:stretch>
            <a:fillRect/>
          </a:stretch>
        </p:blipFill>
        <p:spPr>
          <a:xfrm>
            <a:off x="8753381" y="1938673"/>
            <a:ext cx="733182" cy="733182"/>
          </a:xfrm>
          <a:prstGeom prst="rect">
            <a:avLst/>
          </a:prstGeom>
        </p:spPr>
      </p:pic>
      <p:pic>
        <p:nvPicPr>
          <p:cNvPr id="15" name="Рисунок 14" descr="006.png"/>
          <p:cNvPicPr>
            <a:picLocks noChangeAspect="1"/>
          </p:cNvPicPr>
          <p:nvPr userDrawn="1"/>
        </p:nvPicPr>
        <p:blipFill>
          <a:blip r:embed="rId10" cstate="print"/>
          <a:stretch>
            <a:fillRect/>
          </a:stretch>
        </p:blipFill>
        <p:spPr>
          <a:xfrm flipH="1">
            <a:off x="8505862" y="2860045"/>
            <a:ext cx="862145" cy="862145"/>
          </a:xfrm>
          <a:prstGeom prst="rect">
            <a:avLst/>
          </a:prstGeom>
        </p:spPr>
      </p:pic>
      <p:pic>
        <p:nvPicPr>
          <p:cNvPr id="16" name="Рисунок 15" descr="007.png"/>
          <p:cNvPicPr>
            <a:picLocks noChangeAspect="1"/>
          </p:cNvPicPr>
          <p:nvPr userDrawn="1"/>
        </p:nvPicPr>
        <p:blipFill>
          <a:blip r:embed="rId11" cstate="print"/>
          <a:stretch>
            <a:fillRect/>
          </a:stretch>
        </p:blipFill>
        <p:spPr>
          <a:xfrm>
            <a:off x="7721680" y="3352552"/>
            <a:ext cx="671966" cy="671966"/>
          </a:xfrm>
          <a:prstGeom prst="rect">
            <a:avLst/>
          </a:prstGeom>
        </p:spPr>
      </p:pic>
      <p:pic>
        <p:nvPicPr>
          <p:cNvPr id="17" name="Рисунок 16" descr="008.png"/>
          <p:cNvPicPr>
            <a:picLocks noChangeAspect="1"/>
          </p:cNvPicPr>
          <p:nvPr userDrawn="1"/>
        </p:nvPicPr>
        <p:blipFill>
          <a:blip r:embed="rId12" cstate="print"/>
          <a:stretch>
            <a:fillRect/>
          </a:stretch>
        </p:blipFill>
        <p:spPr>
          <a:xfrm>
            <a:off x="6496535" y="3513227"/>
            <a:ext cx="603854" cy="603854"/>
          </a:xfrm>
          <a:prstGeom prst="rect">
            <a:avLst/>
          </a:prstGeom>
        </p:spPr>
      </p:pic>
      <p:pic>
        <p:nvPicPr>
          <p:cNvPr id="18" name="Рисунок 17" descr="009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5400352" y="2887098"/>
            <a:ext cx="732190" cy="732190"/>
          </a:xfrm>
          <a:prstGeom prst="rect">
            <a:avLst/>
          </a:prstGeom>
        </p:spPr>
      </p:pic>
      <p:pic>
        <p:nvPicPr>
          <p:cNvPr id="19" name="Рисунок 18" descr="001.png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5593796" y="1577315"/>
            <a:ext cx="877994" cy="877994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353" y="5043304"/>
            <a:ext cx="246612" cy="339338"/>
          </a:xfrm>
          <a:prstGeom prst="rect">
            <a:avLst/>
          </a:prstGeom>
        </p:spPr>
      </p:pic>
      <p:sp>
        <p:nvSpPr>
          <p:cNvPr id="23" name="TextBox 22"/>
          <p:cNvSpPr txBox="1"/>
          <p:nvPr userDrawn="1"/>
        </p:nvSpPr>
        <p:spPr>
          <a:xfrm>
            <a:off x="867778" y="5048004"/>
            <a:ext cx="12330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AAF2D"/>
                </a:solidFill>
                <a:latin typeface="Arial" panose="020B0604020202020204" pitchFamily="34" charset="0"/>
                <a:cs typeface="Arial" panose="020B0604020202020204" pitchFamily="34" charset="0"/>
                <a:hlinkClick r:id="rId16"/>
              </a:rPr>
              <a:t>halykfinance.kz</a:t>
            </a:r>
            <a:endParaRPr lang="ru-RU" sz="1200" dirty="0">
              <a:solidFill>
                <a:srgbClr val="FAAF2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hlinkClick r:id="rId17"/>
          </p:cNvPr>
          <p:cNvSpPr txBox="1"/>
          <p:nvPr userDrawn="1"/>
        </p:nvSpPr>
        <p:spPr>
          <a:xfrm>
            <a:off x="2567966" y="5059085"/>
            <a:ext cx="2231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AAF2D"/>
                </a:solidFill>
                <a:latin typeface="Arial" panose="020B0604020202020204" pitchFamily="34" charset="0"/>
                <a:cs typeface="Arial" panose="020B0604020202020204" pitchFamily="34" charset="0"/>
                <a:hlinkClick r:id="rId17"/>
              </a:rPr>
              <a:t>facebook.com/</a:t>
            </a:r>
            <a:r>
              <a:rPr lang="en-US" sz="1200" u="sng" kern="1200" dirty="0">
                <a:solidFill>
                  <a:srgbClr val="00826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halyk</a:t>
            </a:r>
            <a:r>
              <a:rPr lang="en-US" sz="1200" u="sng" kern="1200" dirty="0">
                <a:solidFill>
                  <a:srgbClr val="00826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finance.kz</a:t>
            </a:r>
          </a:p>
        </p:txBody>
      </p:sp>
      <p:sp>
        <p:nvSpPr>
          <p:cNvPr id="27" name="Текст 25"/>
          <p:cNvSpPr>
            <a:spLocks noGrp="1"/>
          </p:cNvSpPr>
          <p:nvPr>
            <p:ph type="body" sz="quarter" idx="10" hasCustomPrompt="1"/>
          </p:nvPr>
        </p:nvSpPr>
        <p:spPr>
          <a:xfrm>
            <a:off x="842902" y="2145895"/>
            <a:ext cx="4798800" cy="1292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6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ru-RU" dirty="0"/>
              <a:t>Обложка А1: акцентный деловой шаблон и короткий заголовок</a:t>
            </a:r>
          </a:p>
        </p:txBody>
      </p:sp>
      <p:sp>
        <p:nvSpPr>
          <p:cNvPr id="42" name="Текст 36"/>
          <p:cNvSpPr>
            <a:spLocks noGrp="1"/>
          </p:cNvSpPr>
          <p:nvPr>
            <p:ph type="body" sz="quarter" idx="11" hasCustomPrompt="1"/>
          </p:nvPr>
        </p:nvSpPr>
        <p:spPr>
          <a:xfrm>
            <a:off x="861335" y="3950297"/>
            <a:ext cx="4258800" cy="52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 baseline="0">
                <a:solidFill>
                  <a:srgbClr val="0084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ru-RU" dirty="0"/>
              <a:t>Дата или пара тезисов презентации.           Автор, департамент и другое описание.</a:t>
            </a:r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D58A19F1-8C60-4284-96B8-BCF633A0362D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1490" y="4934965"/>
            <a:ext cx="1891748" cy="51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7431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.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77382647-BE5F-42C4-BC25-26705C1E86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1490" y="4934965"/>
            <a:ext cx="1891748" cy="517500"/>
          </a:xfrm>
          <a:prstGeom prst="rect">
            <a:avLst/>
          </a:prstGeom>
        </p:spPr>
      </p:pic>
      <p:pic>
        <p:nvPicPr>
          <p:cNvPr id="7" name="Рисунок 6" descr="002.png"/>
          <p:cNvPicPr>
            <a:picLocks noChangeAspect="1"/>
          </p:cNvPicPr>
          <p:nvPr userDrawn="1"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20000"/>
                    </a14:imgEffect>
                  </a14:imgLayer>
                </a14:imgProps>
              </a:ext>
            </a:extLst>
          </a:blip>
          <a:srcRect t="39308"/>
          <a:stretch>
            <a:fillRect/>
          </a:stretch>
        </p:blipFill>
        <p:spPr>
          <a:xfrm>
            <a:off x="0" y="2070274"/>
            <a:ext cx="9233238" cy="1512168"/>
          </a:xfrm>
          <a:prstGeom prst="rect">
            <a:avLst/>
          </a:prstGeom>
        </p:spPr>
      </p:pic>
      <p:pic>
        <p:nvPicPr>
          <p:cNvPr id="8" name="Рисунок 7" descr="010.pn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809798" y="1134170"/>
            <a:ext cx="918146" cy="918146"/>
          </a:xfrm>
          <a:prstGeom prst="rect">
            <a:avLst/>
          </a:prstGeom>
        </p:spPr>
      </p:pic>
      <p:pic>
        <p:nvPicPr>
          <p:cNvPr id="9" name="Рисунок 8" descr="001.png"/>
          <p:cNvPicPr>
            <a:picLocks noChangeAspect="1"/>
          </p:cNvPicPr>
          <p:nvPr userDrawn="1"/>
        </p:nvPicPr>
        <p:blipFill>
          <a:blip r:embed="rId6" cstate="print"/>
          <a:srcRect t="5860"/>
          <a:stretch>
            <a:fillRect/>
          </a:stretch>
        </p:blipFill>
        <p:spPr>
          <a:xfrm>
            <a:off x="5839848" y="1626630"/>
            <a:ext cx="3426212" cy="2631423"/>
          </a:xfrm>
          <a:prstGeom prst="rect">
            <a:avLst/>
          </a:prstGeom>
        </p:spPr>
      </p:pic>
      <p:pic>
        <p:nvPicPr>
          <p:cNvPr id="10" name="Рисунок 9" descr="001.pn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5348944" y="1708270"/>
            <a:ext cx="873905" cy="877060"/>
          </a:xfrm>
          <a:prstGeom prst="rect">
            <a:avLst/>
          </a:prstGeom>
        </p:spPr>
      </p:pic>
      <p:pic>
        <p:nvPicPr>
          <p:cNvPr id="11" name="Рисунок 10" descr="002.png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6453479" y="1305725"/>
            <a:ext cx="548951" cy="548951"/>
          </a:xfrm>
          <a:prstGeom prst="rect">
            <a:avLst/>
          </a:prstGeom>
        </p:spPr>
      </p:pic>
      <p:pic>
        <p:nvPicPr>
          <p:cNvPr id="12" name="Рисунок 11" descr="004.png"/>
          <p:cNvPicPr>
            <a:picLocks noChangeAspect="1"/>
          </p:cNvPicPr>
          <p:nvPr userDrawn="1"/>
        </p:nvPicPr>
        <p:blipFill>
          <a:blip r:embed="rId9" cstate="print"/>
          <a:stretch>
            <a:fillRect/>
          </a:stretch>
        </p:blipFill>
        <p:spPr>
          <a:xfrm>
            <a:off x="8294375" y="1746291"/>
            <a:ext cx="514247" cy="514247"/>
          </a:xfrm>
          <a:prstGeom prst="rect">
            <a:avLst/>
          </a:prstGeom>
        </p:spPr>
      </p:pic>
      <p:pic>
        <p:nvPicPr>
          <p:cNvPr id="13" name="Рисунок 12" descr="005.png"/>
          <p:cNvPicPr>
            <a:picLocks noChangeAspect="1"/>
          </p:cNvPicPr>
          <p:nvPr userDrawn="1"/>
        </p:nvPicPr>
        <p:blipFill>
          <a:blip r:embed="rId10" cstate="print"/>
          <a:stretch>
            <a:fillRect/>
          </a:stretch>
        </p:blipFill>
        <p:spPr>
          <a:xfrm>
            <a:off x="8870419" y="1993167"/>
            <a:ext cx="641810" cy="641810"/>
          </a:xfrm>
          <a:prstGeom prst="rect">
            <a:avLst/>
          </a:prstGeom>
        </p:spPr>
      </p:pic>
      <p:pic>
        <p:nvPicPr>
          <p:cNvPr id="14" name="Рисунок 13" descr="006.png"/>
          <p:cNvPicPr>
            <a:picLocks noChangeAspect="1"/>
          </p:cNvPicPr>
          <p:nvPr userDrawn="1"/>
        </p:nvPicPr>
        <p:blipFill>
          <a:blip r:embed="rId11" cstate="print"/>
          <a:stretch>
            <a:fillRect/>
          </a:stretch>
        </p:blipFill>
        <p:spPr>
          <a:xfrm>
            <a:off x="8782461" y="2822292"/>
            <a:ext cx="858130" cy="858130"/>
          </a:xfrm>
          <a:prstGeom prst="rect">
            <a:avLst/>
          </a:prstGeom>
        </p:spPr>
      </p:pic>
      <p:pic>
        <p:nvPicPr>
          <p:cNvPr id="15" name="Рисунок 14" descr="007.png"/>
          <p:cNvPicPr>
            <a:picLocks noChangeAspect="1"/>
          </p:cNvPicPr>
          <p:nvPr userDrawn="1"/>
        </p:nvPicPr>
        <p:blipFill>
          <a:blip r:embed="rId12" cstate="print"/>
          <a:stretch>
            <a:fillRect/>
          </a:stretch>
        </p:blipFill>
        <p:spPr>
          <a:xfrm>
            <a:off x="7864832" y="3310927"/>
            <a:ext cx="668837" cy="671992"/>
          </a:xfrm>
          <a:prstGeom prst="rect">
            <a:avLst/>
          </a:prstGeom>
        </p:spPr>
      </p:pic>
      <p:pic>
        <p:nvPicPr>
          <p:cNvPr id="16" name="Рисунок 15" descr="008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6536489" y="3393936"/>
            <a:ext cx="671992" cy="671992"/>
          </a:xfrm>
          <a:prstGeom prst="rect">
            <a:avLst/>
          </a:prstGeom>
        </p:spPr>
      </p:pic>
      <p:pic>
        <p:nvPicPr>
          <p:cNvPr id="17" name="Рисунок 16" descr="009.png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5469822" y="2803939"/>
            <a:ext cx="728780" cy="728780"/>
          </a:xfrm>
          <a:prstGeom prst="rect">
            <a:avLst/>
          </a:prstGeom>
        </p:spPr>
      </p:pic>
      <p:pic>
        <p:nvPicPr>
          <p:cNvPr id="18" name="Рисунок 17" descr="003.png"/>
          <p:cNvPicPr>
            <a:picLocks noChangeAspect="1"/>
          </p:cNvPicPr>
          <p:nvPr userDrawn="1"/>
        </p:nvPicPr>
        <p:blipFill>
          <a:blip r:embed="rId15" cstate="print"/>
          <a:stretch>
            <a:fillRect/>
          </a:stretch>
        </p:blipFill>
        <p:spPr>
          <a:xfrm flipH="1">
            <a:off x="6431540" y="1626630"/>
            <a:ext cx="1847871" cy="1847871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353" y="5043304"/>
            <a:ext cx="246612" cy="339338"/>
          </a:xfrm>
          <a:prstGeom prst="rect">
            <a:avLst/>
          </a:prstGeom>
        </p:spPr>
      </p:pic>
      <p:sp>
        <p:nvSpPr>
          <p:cNvPr id="23" name="TextBox 22"/>
          <p:cNvSpPr txBox="1"/>
          <p:nvPr userDrawn="1"/>
        </p:nvSpPr>
        <p:spPr>
          <a:xfrm>
            <a:off x="867778" y="5048004"/>
            <a:ext cx="12330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AAF2D"/>
                </a:solidFill>
                <a:latin typeface="Arial" panose="020B0604020202020204" pitchFamily="34" charset="0"/>
                <a:cs typeface="Arial" panose="020B0604020202020204" pitchFamily="34" charset="0"/>
                <a:hlinkClick r:id="rId17"/>
              </a:rPr>
              <a:t>halykfinance.kz</a:t>
            </a:r>
            <a:endParaRPr lang="ru-RU" sz="1200" dirty="0">
              <a:solidFill>
                <a:srgbClr val="FAAF2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hlinkClick r:id="rId18"/>
          </p:cNvPr>
          <p:cNvSpPr txBox="1"/>
          <p:nvPr userDrawn="1"/>
        </p:nvSpPr>
        <p:spPr>
          <a:xfrm>
            <a:off x="2567966" y="5059085"/>
            <a:ext cx="23086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AAF2D"/>
                </a:solidFill>
                <a:latin typeface="Arial" panose="020B0604020202020204" pitchFamily="34" charset="0"/>
                <a:cs typeface="Arial" panose="020B0604020202020204" pitchFamily="34" charset="0"/>
                <a:hlinkClick r:id="rId18"/>
              </a:rPr>
              <a:t>facebook.com/halykfinance.kz</a:t>
            </a:r>
            <a:endParaRPr lang="en-US" sz="1200" dirty="0">
              <a:solidFill>
                <a:srgbClr val="FAAF2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Текст 36"/>
          <p:cNvSpPr>
            <a:spLocks noGrp="1"/>
          </p:cNvSpPr>
          <p:nvPr>
            <p:ph type="body" sz="quarter" idx="11" hasCustomPrompt="1"/>
          </p:nvPr>
        </p:nvSpPr>
        <p:spPr>
          <a:xfrm>
            <a:off x="861335" y="3950297"/>
            <a:ext cx="4258800" cy="52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 baseline="0">
                <a:solidFill>
                  <a:srgbClr val="0084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ru-RU" dirty="0"/>
              <a:t>Дата или пара тезисов презентации.           Автор, департамент и другое описание.</a:t>
            </a:r>
          </a:p>
        </p:txBody>
      </p:sp>
      <p:sp>
        <p:nvSpPr>
          <p:cNvPr id="29" name="Текст 25"/>
          <p:cNvSpPr>
            <a:spLocks noGrp="1"/>
          </p:cNvSpPr>
          <p:nvPr>
            <p:ph type="body" sz="quarter" idx="10" hasCustomPrompt="1"/>
          </p:nvPr>
        </p:nvSpPr>
        <p:spPr>
          <a:xfrm>
            <a:off x="841546" y="2236592"/>
            <a:ext cx="4798800" cy="1292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sz="2600" b="1" dirty="0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ОБЛОЖКА А2: акцентный яркий шаблон и короткий заголовок</a:t>
            </a:r>
            <a:endParaRPr lang="en-US" sz="2600" b="1" dirty="0">
              <a:ln w="3175">
                <a:solidFill>
                  <a:schemeClr val="bg1"/>
                </a:solidFill>
              </a:ln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.3_картин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F0F510BE-4838-4272-BD94-78C340274C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1490" y="4934965"/>
            <a:ext cx="1891748" cy="517500"/>
          </a:xfrm>
          <a:prstGeom prst="rect">
            <a:avLst/>
          </a:prstGeom>
        </p:spPr>
      </p:pic>
      <p:pic>
        <p:nvPicPr>
          <p:cNvPr id="3" name="Рисунок 2" descr="002.png"/>
          <p:cNvPicPr>
            <a:picLocks noChangeAspect="1"/>
          </p:cNvPicPr>
          <p:nvPr userDrawn="1"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20000"/>
                    </a14:imgEffect>
                  </a14:imgLayer>
                </a14:imgProps>
              </a:ext>
            </a:extLst>
          </a:blip>
          <a:srcRect t="39308"/>
          <a:stretch>
            <a:fillRect/>
          </a:stretch>
        </p:blipFill>
        <p:spPr>
          <a:xfrm>
            <a:off x="0" y="2070274"/>
            <a:ext cx="9233238" cy="1512168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353" y="5043304"/>
            <a:ext cx="246612" cy="339338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867778" y="5048004"/>
            <a:ext cx="12330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AAF2D"/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halykfinance.kz</a:t>
            </a:r>
            <a:endParaRPr lang="ru-RU" sz="1200" dirty="0">
              <a:solidFill>
                <a:srgbClr val="FAAF2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hlinkClick r:id="rId7"/>
          </p:cNvPr>
          <p:cNvSpPr txBox="1"/>
          <p:nvPr userDrawn="1"/>
        </p:nvSpPr>
        <p:spPr>
          <a:xfrm>
            <a:off x="2567966" y="5059085"/>
            <a:ext cx="23086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AAF2D"/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facebook.com/halykfinance.kz</a:t>
            </a:r>
            <a:endParaRPr lang="en-US" sz="1200" dirty="0">
              <a:solidFill>
                <a:srgbClr val="FAAF2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Текст 25"/>
          <p:cNvSpPr>
            <a:spLocks noGrp="1"/>
          </p:cNvSpPr>
          <p:nvPr>
            <p:ph type="body" sz="quarter" idx="10" hasCustomPrompt="1"/>
          </p:nvPr>
        </p:nvSpPr>
        <p:spPr>
          <a:xfrm>
            <a:off x="841546" y="2236592"/>
            <a:ext cx="4798800" cy="1292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sz="2600" b="1" dirty="0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ОБЛОЖКА А3: Акцентный деловой шаблон: короткий заголовок</a:t>
            </a:r>
            <a:r>
              <a:rPr lang="en-US" sz="2600" b="1" dirty="0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изображение</a:t>
            </a:r>
            <a:endParaRPr lang="en-US" sz="2600" b="1" dirty="0">
              <a:ln w="3175">
                <a:solidFill>
                  <a:schemeClr val="bg1"/>
                </a:solidFill>
              </a:ln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Текст 36"/>
          <p:cNvSpPr>
            <a:spLocks noGrp="1"/>
          </p:cNvSpPr>
          <p:nvPr>
            <p:ph type="body" sz="quarter" idx="11" hasCustomPrompt="1"/>
          </p:nvPr>
        </p:nvSpPr>
        <p:spPr>
          <a:xfrm>
            <a:off x="868769" y="3942863"/>
            <a:ext cx="4258800" cy="52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 baseline="0">
                <a:solidFill>
                  <a:srgbClr val="0084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ru-RU" dirty="0"/>
              <a:t>Дата или пара тезисов презентации.           Автор, департамент и другое описание.</a:t>
            </a:r>
          </a:p>
        </p:txBody>
      </p:sp>
      <p:sp>
        <p:nvSpPr>
          <p:cNvPr id="18" name="Рисунок 16"/>
          <p:cNvSpPr>
            <a:spLocks noGrp="1"/>
          </p:cNvSpPr>
          <p:nvPr>
            <p:ph type="pic" sz="quarter" idx="12" hasCustomPrompt="1"/>
          </p:nvPr>
        </p:nvSpPr>
        <p:spPr>
          <a:xfrm>
            <a:off x="5832400" y="1566218"/>
            <a:ext cx="3024000" cy="2599200"/>
          </a:xfrm>
          <a:prstGeom prst="rect">
            <a:avLst/>
          </a:prstGeom>
        </p:spPr>
        <p:txBody>
          <a:bodyPr/>
          <a:lstStyle>
            <a:lvl1pPr algn="ctr">
              <a:buNone/>
              <a:defRPr sz="9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dirty="0">
                <a:latin typeface="Arial" pitchFamily="34" charset="0"/>
                <a:cs typeface="Arial" pitchFamily="34" charset="0"/>
              </a:rPr>
              <a:t>Рисунок</a:t>
            </a:r>
            <a:endParaRPr lang="ru-RU" dirty="0"/>
          </a:p>
        </p:txBody>
      </p:sp>
      <p:pic>
        <p:nvPicPr>
          <p:cNvPr id="12" name="Рисунок 11" descr="010.png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809798" y="1134170"/>
            <a:ext cx="918146" cy="91814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.4_длин.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7BB136C2-5EDF-4C0D-BB28-00A2B42C81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8149" y="5230839"/>
            <a:ext cx="1891748" cy="517500"/>
          </a:xfrm>
          <a:prstGeom prst="rect">
            <a:avLst/>
          </a:prstGeom>
        </p:spPr>
      </p:pic>
      <p:pic>
        <p:nvPicPr>
          <p:cNvPr id="6" name="Рисунок 5" descr="002.png"/>
          <p:cNvPicPr>
            <a:picLocks noChangeAspect="1"/>
          </p:cNvPicPr>
          <p:nvPr userDrawn="1"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20000"/>
                    </a14:imgEffect>
                  </a14:imgLayer>
                </a14:imgProps>
              </a:ext>
            </a:extLst>
          </a:blip>
          <a:srcRect t="14450"/>
          <a:stretch>
            <a:fillRect/>
          </a:stretch>
        </p:blipFill>
        <p:spPr>
          <a:xfrm>
            <a:off x="0" y="846140"/>
            <a:ext cx="9233238" cy="2131527"/>
          </a:xfrm>
          <a:prstGeom prst="rect">
            <a:avLst/>
          </a:prstGeom>
        </p:spPr>
      </p:pic>
      <p:pic>
        <p:nvPicPr>
          <p:cNvPr id="8" name="Рисунок 7" descr="001.pn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6178628" y="2901136"/>
            <a:ext cx="2688616" cy="2193474"/>
          </a:xfrm>
          <a:prstGeom prst="rect">
            <a:avLst/>
          </a:prstGeom>
        </p:spPr>
      </p:pic>
      <p:pic>
        <p:nvPicPr>
          <p:cNvPr id="9" name="Рисунок 8" descr="003.png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6804613" y="3003118"/>
            <a:ext cx="1386394" cy="1386394"/>
          </a:xfrm>
          <a:prstGeom prst="rect">
            <a:avLst/>
          </a:prstGeom>
        </p:spPr>
      </p:pic>
      <p:pic>
        <p:nvPicPr>
          <p:cNvPr id="10" name="Рисунок 9" descr="001.pn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5732475" y="2966046"/>
            <a:ext cx="746700" cy="746700"/>
          </a:xfrm>
          <a:prstGeom prst="rect">
            <a:avLst/>
          </a:prstGeom>
        </p:spPr>
      </p:pic>
      <p:pic>
        <p:nvPicPr>
          <p:cNvPr id="11" name="Рисунок 10" descr="002.png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6545852" y="2790354"/>
            <a:ext cx="588008" cy="588008"/>
          </a:xfrm>
          <a:prstGeom prst="rect">
            <a:avLst/>
          </a:prstGeom>
        </p:spPr>
      </p:pic>
      <p:pic>
        <p:nvPicPr>
          <p:cNvPr id="12" name="Рисунок 11" descr="004.png"/>
          <p:cNvPicPr>
            <a:picLocks noChangeAspect="1"/>
          </p:cNvPicPr>
          <p:nvPr userDrawn="1"/>
        </p:nvPicPr>
        <p:blipFill>
          <a:blip r:embed="rId9" cstate="print"/>
          <a:stretch>
            <a:fillRect/>
          </a:stretch>
        </p:blipFill>
        <p:spPr>
          <a:xfrm>
            <a:off x="8033479" y="2825877"/>
            <a:ext cx="613296" cy="613296"/>
          </a:xfrm>
          <a:prstGeom prst="rect">
            <a:avLst/>
          </a:prstGeom>
        </p:spPr>
      </p:pic>
      <p:pic>
        <p:nvPicPr>
          <p:cNvPr id="13" name="Рисунок 12" descr="005.png"/>
          <p:cNvPicPr>
            <a:picLocks noChangeAspect="1"/>
          </p:cNvPicPr>
          <p:nvPr userDrawn="1"/>
        </p:nvPicPr>
        <p:blipFill>
          <a:blip r:embed="rId10" cstate="print"/>
          <a:stretch>
            <a:fillRect/>
          </a:stretch>
        </p:blipFill>
        <p:spPr>
          <a:xfrm>
            <a:off x="8538118" y="3248290"/>
            <a:ext cx="572663" cy="572664"/>
          </a:xfrm>
          <a:prstGeom prst="rect">
            <a:avLst/>
          </a:prstGeom>
        </p:spPr>
      </p:pic>
      <p:pic>
        <p:nvPicPr>
          <p:cNvPr id="14" name="Рисунок 13" descr="006.png"/>
          <p:cNvPicPr>
            <a:picLocks noChangeAspect="1"/>
          </p:cNvPicPr>
          <p:nvPr userDrawn="1"/>
        </p:nvPicPr>
        <p:blipFill>
          <a:blip r:embed="rId11" cstate="print"/>
          <a:stretch>
            <a:fillRect/>
          </a:stretch>
        </p:blipFill>
        <p:spPr>
          <a:xfrm>
            <a:off x="8474317" y="3876013"/>
            <a:ext cx="958482" cy="958482"/>
          </a:xfrm>
          <a:prstGeom prst="rect">
            <a:avLst/>
          </a:prstGeom>
        </p:spPr>
      </p:pic>
      <p:pic>
        <p:nvPicPr>
          <p:cNvPr id="15" name="Рисунок 14" descr="007.png"/>
          <p:cNvPicPr>
            <a:picLocks noChangeAspect="1"/>
          </p:cNvPicPr>
          <p:nvPr userDrawn="1"/>
        </p:nvPicPr>
        <p:blipFill>
          <a:blip r:embed="rId12" cstate="print"/>
          <a:stretch>
            <a:fillRect/>
          </a:stretch>
        </p:blipFill>
        <p:spPr>
          <a:xfrm>
            <a:off x="7716579" y="4241592"/>
            <a:ext cx="635878" cy="635878"/>
          </a:xfrm>
          <a:prstGeom prst="rect">
            <a:avLst/>
          </a:prstGeom>
        </p:spPr>
      </p:pic>
      <p:pic>
        <p:nvPicPr>
          <p:cNvPr id="16" name="Рисунок 15" descr="008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6748982" y="4478120"/>
            <a:ext cx="471650" cy="471650"/>
          </a:xfrm>
          <a:prstGeom prst="rect">
            <a:avLst/>
          </a:prstGeom>
        </p:spPr>
      </p:pic>
      <p:pic>
        <p:nvPicPr>
          <p:cNvPr id="17" name="Рисунок 16" descr="009.png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5929714" y="3989072"/>
            <a:ext cx="571888" cy="571888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353" y="5043304"/>
            <a:ext cx="246612" cy="339338"/>
          </a:xfrm>
          <a:prstGeom prst="rect">
            <a:avLst/>
          </a:prstGeom>
        </p:spPr>
      </p:pic>
      <p:sp>
        <p:nvSpPr>
          <p:cNvPr id="21" name="TextBox 20"/>
          <p:cNvSpPr txBox="1"/>
          <p:nvPr userDrawn="1"/>
        </p:nvSpPr>
        <p:spPr>
          <a:xfrm>
            <a:off x="867778" y="5048004"/>
            <a:ext cx="12586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AAF2D"/>
                </a:solidFill>
                <a:latin typeface="Arial" panose="020B0604020202020204" pitchFamily="34" charset="0"/>
                <a:cs typeface="Arial" panose="020B0604020202020204" pitchFamily="34" charset="0"/>
                <a:hlinkClick r:id="rId16"/>
              </a:rPr>
              <a:t>halykfinance.kz</a:t>
            </a:r>
            <a:endParaRPr lang="ru-RU" sz="1200" dirty="0">
              <a:solidFill>
                <a:srgbClr val="FAAF2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hlinkClick r:id="rId17"/>
          </p:cNvPr>
          <p:cNvSpPr txBox="1"/>
          <p:nvPr userDrawn="1"/>
        </p:nvSpPr>
        <p:spPr>
          <a:xfrm>
            <a:off x="2567966" y="5059085"/>
            <a:ext cx="22653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AAF2D"/>
                </a:solidFill>
                <a:latin typeface="Arial" panose="020B0604020202020204" pitchFamily="34" charset="0"/>
                <a:cs typeface="Arial" panose="020B0604020202020204" pitchFamily="34" charset="0"/>
                <a:hlinkClick r:id="rId17"/>
              </a:rPr>
              <a:t>facebook.com/halykfinance.kz</a:t>
            </a:r>
            <a:endParaRPr lang="en-US" sz="1200" dirty="0">
              <a:solidFill>
                <a:srgbClr val="FAAF2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Текст 36"/>
          <p:cNvSpPr>
            <a:spLocks noGrp="1"/>
          </p:cNvSpPr>
          <p:nvPr>
            <p:ph type="body" sz="quarter" idx="11" hasCustomPrompt="1"/>
          </p:nvPr>
        </p:nvSpPr>
        <p:spPr>
          <a:xfrm>
            <a:off x="868769" y="3942863"/>
            <a:ext cx="4258800" cy="52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 baseline="0">
                <a:solidFill>
                  <a:srgbClr val="0084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ru-RU" dirty="0"/>
              <a:t>Дата или пара тезисов презентации.           Автор, департамент и другое описание.</a:t>
            </a:r>
          </a:p>
        </p:txBody>
      </p:sp>
      <p:sp>
        <p:nvSpPr>
          <p:cNvPr id="26" name="Текст 25"/>
          <p:cNvSpPr>
            <a:spLocks noGrp="1"/>
          </p:cNvSpPr>
          <p:nvPr>
            <p:ph type="body" sz="quarter" idx="10" hasCustomPrompt="1"/>
          </p:nvPr>
        </p:nvSpPr>
        <p:spPr>
          <a:xfrm>
            <a:off x="781961" y="1078733"/>
            <a:ext cx="7756156" cy="1735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6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sz="2600" b="1" dirty="0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ОБЛОЖКА А4: </a:t>
            </a:r>
            <a:r>
              <a:rPr lang="ru-RU" sz="2600" b="1" dirty="0">
                <a:ln w="3175"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Акцентный</a:t>
            </a:r>
            <a:r>
              <a:rPr lang="ru-RU" sz="2600" b="1" dirty="0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деловой шаблон: Когда нужен очень длинный заголовок с официальной информацией и развитием на четыре строки</a:t>
            </a:r>
          </a:p>
        </p:txBody>
      </p:sp>
    </p:spTree>
    <p:extLst>
      <p:ext uri="{BB962C8B-B14F-4D97-AF65-F5344CB8AC3E}">
        <p14:creationId xmlns:p14="http://schemas.microsoft.com/office/powerpoint/2010/main" val="27727047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.5_длн.заг.+картин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268820F5-0B0C-4518-B51C-5DA03751FD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2495" y="5371374"/>
            <a:ext cx="1891748" cy="517500"/>
          </a:xfrm>
          <a:prstGeom prst="rect">
            <a:avLst/>
          </a:prstGeom>
        </p:spPr>
      </p:pic>
      <p:pic>
        <p:nvPicPr>
          <p:cNvPr id="6" name="Рисунок 5" descr="002.png"/>
          <p:cNvPicPr>
            <a:picLocks noChangeAspect="1"/>
          </p:cNvPicPr>
          <p:nvPr userDrawn="1"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20000"/>
                    </a14:imgEffect>
                  </a14:imgLayer>
                </a14:imgProps>
              </a:ext>
            </a:extLst>
          </a:blip>
          <a:srcRect t="14450"/>
          <a:stretch>
            <a:fillRect/>
          </a:stretch>
        </p:blipFill>
        <p:spPr>
          <a:xfrm>
            <a:off x="0" y="846140"/>
            <a:ext cx="9233238" cy="2131527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353" y="5543565"/>
            <a:ext cx="246612" cy="339338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867778" y="5548265"/>
            <a:ext cx="10711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AAF2D"/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halykbank.kz</a:t>
            </a:r>
            <a:endParaRPr lang="ru-RU" sz="1200" dirty="0">
              <a:solidFill>
                <a:srgbClr val="FAAF2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hlinkClick r:id="rId7"/>
          </p:cNvPr>
          <p:cNvSpPr txBox="1"/>
          <p:nvPr userDrawn="1"/>
        </p:nvSpPr>
        <p:spPr>
          <a:xfrm>
            <a:off x="2567966" y="5559346"/>
            <a:ext cx="18726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AAF2D"/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facebook.com/</a:t>
            </a:r>
            <a:r>
              <a:rPr lang="en-US" sz="1200" dirty="0" err="1">
                <a:solidFill>
                  <a:srgbClr val="FAAF2D"/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halykbank</a:t>
            </a:r>
            <a:endParaRPr lang="en-US" sz="1200" dirty="0">
              <a:solidFill>
                <a:srgbClr val="FAAF2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Текст 36"/>
          <p:cNvSpPr>
            <a:spLocks noGrp="1"/>
          </p:cNvSpPr>
          <p:nvPr>
            <p:ph type="body" sz="quarter" idx="11" hasCustomPrompt="1"/>
          </p:nvPr>
        </p:nvSpPr>
        <p:spPr>
          <a:xfrm>
            <a:off x="861149" y="3950483"/>
            <a:ext cx="4258800" cy="52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 baseline="0">
                <a:solidFill>
                  <a:srgbClr val="0084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ru-RU" dirty="0"/>
              <a:t>Дата или пара тезисов презентации.           Автор, департамент и другое описание.</a:t>
            </a:r>
          </a:p>
        </p:txBody>
      </p:sp>
      <p:sp>
        <p:nvSpPr>
          <p:cNvPr id="18" name="Рисунок 16"/>
          <p:cNvSpPr>
            <a:spLocks noGrp="1"/>
          </p:cNvSpPr>
          <p:nvPr>
            <p:ph type="pic" sz="quarter" idx="12" hasCustomPrompt="1"/>
          </p:nvPr>
        </p:nvSpPr>
        <p:spPr>
          <a:xfrm>
            <a:off x="5832712" y="2823026"/>
            <a:ext cx="2783602" cy="2415600"/>
          </a:xfrm>
          <a:prstGeom prst="rect">
            <a:avLst/>
          </a:prstGeom>
        </p:spPr>
        <p:txBody>
          <a:bodyPr/>
          <a:lstStyle>
            <a:lvl1pPr algn="ctr">
              <a:buNone/>
              <a:defRPr sz="9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dirty="0">
                <a:latin typeface="Arial" pitchFamily="34" charset="0"/>
                <a:cs typeface="Arial" pitchFamily="34" charset="0"/>
              </a:rPr>
              <a:t>Рисунок</a:t>
            </a:r>
            <a:endParaRPr lang="ru-RU" dirty="0"/>
          </a:p>
        </p:txBody>
      </p:sp>
      <p:sp>
        <p:nvSpPr>
          <p:cNvPr id="20" name="Текст 25"/>
          <p:cNvSpPr>
            <a:spLocks noGrp="1"/>
          </p:cNvSpPr>
          <p:nvPr>
            <p:ph type="body" sz="quarter" idx="10" hasCustomPrompt="1"/>
          </p:nvPr>
        </p:nvSpPr>
        <p:spPr>
          <a:xfrm>
            <a:off x="860158" y="1081899"/>
            <a:ext cx="7756156" cy="1735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6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sz="2600" b="1" dirty="0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ОБЛОЖКА А5: Акцентный деловой шаблон:</a:t>
            </a:r>
          </a:p>
          <a:p>
            <a:r>
              <a:rPr lang="ru-RU" sz="2600" b="1" dirty="0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Очень длинный заголовок с официальной информацией и развитием на четыре строки и небольшим изображением</a:t>
            </a:r>
          </a:p>
        </p:txBody>
      </p:sp>
    </p:spTree>
    <p:extLst>
      <p:ext uri="{BB962C8B-B14F-4D97-AF65-F5344CB8AC3E}">
        <p14:creationId xmlns:p14="http://schemas.microsoft.com/office/powerpoint/2010/main" val="19407086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.7_светлый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B13C1CE0-DA89-4280-92BC-CDF7E6C74C6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0523" y="4918915"/>
            <a:ext cx="1891748" cy="517500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353" y="5043304"/>
            <a:ext cx="246612" cy="339338"/>
          </a:xfrm>
          <a:prstGeom prst="rect">
            <a:avLst/>
          </a:prstGeom>
        </p:spPr>
      </p:pic>
      <p:sp>
        <p:nvSpPr>
          <p:cNvPr id="22" name="TextBox 21"/>
          <p:cNvSpPr txBox="1"/>
          <p:nvPr userDrawn="1"/>
        </p:nvSpPr>
        <p:spPr>
          <a:xfrm>
            <a:off x="867778" y="5048004"/>
            <a:ext cx="12586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AAF2D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halykfinance.kz</a:t>
            </a:r>
            <a:endParaRPr lang="ru-RU" sz="1200" dirty="0">
              <a:solidFill>
                <a:srgbClr val="FAAF2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hlinkClick r:id="rId5"/>
          </p:cNvPr>
          <p:cNvSpPr txBox="1"/>
          <p:nvPr userDrawn="1"/>
        </p:nvSpPr>
        <p:spPr>
          <a:xfrm>
            <a:off x="2567966" y="5059085"/>
            <a:ext cx="22653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AAF2D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facebook.com/</a:t>
            </a:r>
            <a:r>
              <a:rPr lang="en-US" sz="1200" u="sng" dirty="0">
                <a:solidFill>
                  <a:srgbClr val="FAAF2D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halykfinance</a:t>
            </a:r>
            <a:r>
              <a:rPr lang="en-US" sz="1200" u="sng" dirty="0">
                <a:solidFill>
                  <a:srgbClr val="0082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.kz</a:t>
            </a:r>
          </a:p>
        </p:txBody>
      </p:sp>
      <p:sp>
        <p:nvSpPr>
          <p:cNvPr id="25" name="Текст 25"/>
          <p:cNvSpPr>
            <a:spLocks noGrp="1"/>
          </p:cNvSpPr>
          <p:nvPr>
            <p:ph type="body" sz="quarter" idx="10" hasCustomPrompt="1"/>
          </p:nvPr>
        </p:nvSpPr>
        <p:spPr>
          <a:xfrm>
            <a:off x="866025" y="2231856"/>
            <a:ext cx="3979790" cy="12924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9143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 b="1">
                <a:solidFill>
                  <a:srgbClr val="0084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sz="2600" b="1" dirty="0">
                <a:ln w="3175">
                  <a:noFill/>
                </a:ln>
                <a:solidFill>
                  <a:srgbClr val="0084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Обложка Б2: Легкий деловой шаблон: короткий заголовок</a:t>
            </a:r>
            <a:endParaRPr lang="en-US" sz="2600" b="1" dirty="0">
              <a:ln w="3175">
                <a:noFill/>
              </a:ln>
              <a:solidFill>
                <a:srgbClr val="0084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Текст 36"/>
          <p:cNvSpPr>
            <a:spLocks noGrp="1"/>
          </p:cNvSpPr>
          <p:nvPr>
            <p:ph type="body" sz="quarter" idx="11" hasCustomPrompt="1"/>
          </p:nvPr>
        </p:nvSpPr>
        <p:spPr>
          <a:xfrm>
            <a:off x="861149" y="3950483"/>
            <a:ext cx="4258800" cy="52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 baseline="0">
                <a:solidFill>
                  <a:srgbClr val="0084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ru-RU" dirty="0"/>
              <a:t>Дата или пара тезисов презентации.           Автор, департамент и другое описание.</a:t>
            </a:r>
          </a:p>
        </p:txBody>
      </p:sp>
      <p:pic>
        <p:nvPicPr>
          <p:cNvPr id="36" name="Рисунок 35" descr="010.png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809798" y="1134170"/>
            <a:ext cx="918146" cy="918146"/>
          </a:xfrm>
          <a:prstGeom prst="rect">
            <a:avLst/>
          </a:prstGeom>
        </p:spPr>
      </p:pic>
      <p:pic>
        <p:nvPicPr>
          <p:cNvPr id="37" name="Рисунок 36" descr="001.png"/>
          <p:cNvPicPr>
            <a:picLocks noChangeAspect="1"/>
          </p:cNvPicPr>
          <p:nvPr userDrawn="1"/>
        </p:nvPicPr>
        <p:blipFill>
          <a:blip r:embed="rId7" cstate="print"/>
          <a:srcRect t="5860"/>
          <a:stretch>
            <a:fillRect/>
          </a:stretch>
        </p:blipFill>
        <p:spPr>
          <a:xfrm>
            <a:off x="5928558" y="1743424"/>
            <a:ext cx="3613315" cy="2775122"/>
          </a:xfrm>
          <a:prstGeom prst="rect">
            <a:avLst/>
          </a:prstGeom>
        </p:spPr>
      </p:pic>
      <p:pic>
        <p:nvPicPr>
          <p:cNvPr id="38" name="Рисунок 37" descr="001.png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5410845" y="1829526"/>
            <a:ext cx="921629" cy="924955"/>
          </a:xfrm>
          <a:prstGeom prst="rect">
            <a:avLst/>
          </a:prstGeom>
        </p:spPr>
      </p:pic>
      <p:pic>
        <p:nvPicPr>
          <p:cNvPr id="39" name="Рисунок 38" descr="002.png"/>
          <p:cNvPicPr>
            <a:picLocks noChangeAspect="1"/>
          </p:cNvPicPr>
          <p:nvPr userDrawn="1"/>
        </p:nvPicPr>
        <p:blipFill>
          <a:blip r:embed="rId9" cstate="print"/>
          <a:stretch>
            <a:fillRect/>
          </a:stretch>
        </p:blipFill>
        <p:spPr>
          <a:xfrm>
            <a:off x="6575699" y="1404994"/>
            <a:ext cx="578929" cy="578928"/>
          </a:xfrm>
          <a:prstGeom prst="rect">
            <a:avLst/>
          </a:prstGeom>
        </p:spPr>
      </p:pic>
      <p:pic>
        <p:nvPicPr>
          <p:cNvPr id="40" name="Рисунок 39" descr="004.png"/>
          <p:cNvPicPr>
            <a:picLocks noChangeAspect="1"/>
          </p:cNvPicPr>
          <p:nvPr userDrawn="1"/>
        </p:nvPicPr>
        <p:blipFill>
          <a:blip r:embed="rId10" cstate="print"/>
          <a:stretch>
            <a:fillRect/>
          </a:stretch>
        </p:blipFill>
        <p:spPr>
          <a:xfrm>
            <a:off x="8517123" y="1869621"/>
            <a:ext cx="542330" cy="542330"/>
          </a:xfrm>
          <a:prstGeom prst="rect">
            <a:avLst/>
          </a:prstGeom>
        </p:spPr>
      </p:pic>
      <p:pic>
        <p:nvPicPr>
          <p:cNvPr id="41" name="Рисунок 40" descr="005.png"/>
          <p:cNvPicPr>
            <a:picLocks noChangeAspect="1"/>
          </p:cNvPicPr>
          <p:nvPr userDrawn="1"/>
        </p:nvPicPr>
        <p:blipFill>
          <a:blip r:embed="rId11" cstate="print"/>
          <a:stretch>
            <a:fillRect/>
          </a:stretch>
        </p:blipFill>
        <p:spPr>
          <a:xfrm>
            <a:off x="9124626" y="2129981"/>
            <a:ext cx="676859" cy="676859"/>
          </a:xfrm>
          <a:prstGeom prst="rect">
            <a:avLst/>
          </a:prstGeom>
        </p:spPr>
      </p:pic>
      <p:pic>
        <p:nvPicPr>
          <p:cNvPr id="42" name="Рисунок 41" descr="006.png"/>
          <p:cNvPicPr>
            <a:picLocks noChangeAspect="1"/>
          </p:cNvPicPr>
          <p:nvPr userDrawn="1"/>
        </p:nvPicPr>
        <p:blipFill>
          <a:blip r:embed="rId12" cstate="print"/>
          <a:stretch>
            <a:fillRect/>
          </a:stretch>
        </p:blipFill>
        <p:spPr>
          <a:xfrm>
            <a:off x="9031864" y="3004381"/>
            <a:ext cx="904992" cy="904992"/>
          </a:xfrm>
          <a:prstGeom prst="rect">
            <a:avLst/>
          </a:prstGeom>
        </p:spPr>
      </p:pic>
      <p:pic>
        <p:nvPicPr>
          <p:cNvPr id="43" name="Рисунок 42" descr="007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8064124" y="3519702"/>
            <a:ext cx="705361" cy="708689"/>
          </a:xfrm>
          <a:prstGeom prst="rect">
            <a:avLst/>
          </a:prstGeom>
        </p:spPr>
      </p:pic>
      <p:pic>
        <p:nvPicPr>
          <p:cNvPr id="44" name="Рисунок 43" descr="008.png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6663241" y="3607244"/>
            <a:ext cx="708689" cy="708689"/>
          </a:xfrm>
          <a:prstGeom prst="rect">
            <a:avLst/>
          </a:prstGeom>
        </p:spPr>
      </p:pic>
      <p:pic>
        <p:nvPicPr>
          <p:cNvPr id="45" name="Рисунок 44" descr="009.png"/>
          <p:cNvPicPr>
            <a:picLocks noChangeAspect="1"/>
          </p:cNvPicPr>
          <p:nvPr userDrawn="1"/>
        </p:nvPicPr>
        <p:blipFill>
          <a:blip r:embed="rId15" cstate="print"/>
          <a:stretch>
            <a:fillRect/>
          </a:stretch>
        </p:blipFill>
        <p:spPr>
          <a:xfrm>
            <a:off x="5538324" y="2985026"/>
            <a:ext cx="768579" cy="768578"/>
          </a:xfrm>
          <a:prstGeom prst="rect">
            <a:avLst/>
          </a:prstGeom>
        </p:spPr>
      </p:pic>
      <p:pic>
        <p:nvPicPr>
          <p:cNvPr id="46" name="Рисунок 45" descr="003.png"/>
          <p:cNvPicPr>
            <a:picLocks noChangeAspect="1"/>
          </p:cNvPicPr>
          <p:nvPr userDrawn="1"/>
        </p:nvPicPr>
        <p:blipFill>
          <a:blip r:embed="rId16" cstate="print"/>
          <a:stretch>
            <a:fillRect/>
          </a:stretch>
        </p:blipFill>
        <p:spPr>
          <a:xfrm flipH="1">
            <a:off x="6552560" y="1743426"/>
            <a:ext cx="1948782" cy="1948781"/>
          </a:xfrm>
          <a:prstGeom prst="rect">
            <a:avLst/>
          </a:prstGeom>
        </p:spPr>
      </p:pic>
      <p:pic>
        <p:nvPicPr>
          <p:cNvPr id="20" name="Рисунок 9"/>
          <p:cNvPicPr>
            <a:picLocks noChangeAspect="1"/>
          </p:cNvPicPr>
          <p:nvPr userDrawn="1"/>
        </p:nvPicPr>
        <p:blipFill>
          <a:blip r:embed="rId17" cstate="print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rightnessContrast bright="-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859529"/>
            <a:ext cx="179832" cy="4675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7778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.8_светл.длн.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5E25B533-BB54-4843-8B5F-6F0A76EF4A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8656" y="5077334"/>
            <a:ext cx="1891748" cy="517500"/>
          </a:xfrm>
          <a:prstGeom prst="rect">
            <a:avLst/>
          </a:prstGeom>
        </p:spPr>
      </p:pic>
      <p:pic>
        <p:nvPicPr>
          <p:cNvPr id="7" name="Рисунок 6" descr="001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5586961" y="2502322"/>
            <a:ext cx="3177455" cy="2592288"/>
          </a:xfrm>
          <a:prstGeom prst="rect">
            <a:avLst/>
          </a:prstGeom>
        </p:spPr>
      </p:pic>
      <p:pic>
        <p:nvPicPr>
          <p:cNvPr id="8" name="Рисунок 7" descr="003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326762" y="2622847"/>
            <a:ext cx="1638466" cy="1638466"/>
          </a:xfrm>
          <a:prstGeom prst="rect">
            <a:avLst/>
          </a:prstGeom>
        </p:spPr>
      </p:pic>
      <p:pic>
        <p:nvPicPr>
          <p:cNvPr id="9" name="Рисунок 8" descr="001.pn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5059689" y="2579035"/>
            <a:ext cx="882464" cy="882464"/>
          </a:xfrm>
          <a:prstGeom prst="rect">
            <a:avLst/>
          </a:prstGeom>
        </p:spPr>
      </p:pic>
      <p:pic>
        <p:nvPicPr>
          <p:cNvPr id="10" name="Рисунок 9" descr="002.png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6020954" y="2286300"/>
            <a:ext cx="694919" cy="694919"/>
          </a:xfrm>
          <a:prstGeom prst="rect">
            <a:avLst/>
          </a:prstGeom>
        </p:spPr>
      </p:pic>
      <p:pic>
        <p:nvPicPr>
          <p:cNvPr id="11" name="Рисунок 10" descr="004.pn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7779058" y="2413380"/>
            <a:ext cx="724804" cy="724804"/>
          </a:xfrm>
          <a:prstGeom prst="rect">
            <a:avLst/>
          </a:prstGeom>
        </p:spPr>
      </p:pic>
      <p:pic>
        <p:nvPicPr>
          <p:cNvPr id="12" name="Рисунок 11" descr="005.png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8375448" y="2912595"/>
            <a:ext cx="676784" cy="676784"/>
          </a:xfrm>
          <a:prstGeom prst="rect">
            <a:avLst/>
          </a:prstGeom>
        </p:spPr>
      </p:pic>
      <p:pic>
        <p:nvPicPr>
          <p:cNvPr id="13" name="Рисунок 12" descr="006.png"/>
          <p:cNvPicPr>
            <a:picLocks noChangeAspect="1"/>
          </p:cNvPicPr>
          <p:nvPr userDrawn="1"/>
        </p:nvPicPr>
        <p:blipFill>
          <a:blip r:embed="rId9" cstate="print"/>
          <a:stretch>
            <a:fillRect/>
          </a:stretch>
        </p:blipFill>
        <p:spPr>
          <a:xfrm>
            <a:off x="8300048" y="3654450"/>
            <a:ext cx="1132752" cy="1132752"/>
          </a:xfrm>
          <a:prstGeom prst="rect">
            <a:avLst/>
          </a:prstGeom>
        </p:spPr>
      </p:pic>
      <p:pic>
        <p:nvPicPr>
          <p:cNvPr id="14" name="Рисунок 13" descr="007.png"/>
          <p:cNvPicPr>
            <a:picLocks noChangeAspect="1"/>
          </p:cNvPicPr>
          <p:nvPr userDrawn="1"/>
        </p:nvPicPr>
        <p:blipFill>
          <a:blip r:embed="rId10" cstate="print"/>
          <a:stretch>
            <a:fillRect/>
          </a:stretch>
        </p:blipFill>
        <p:spPr>
          <a:xfrm>
            <a:off x="7404540" y="4086498"/>
            <a:ext cx="751492" cy="751492"/>
          </a:xfrm>
          <a:prstGeom prst="rect">
            <a:avLst/>
          </a:prstGeom>
        </p:spPr>
      </p:pic>
      <p:pic>
        <p:nvPicPr>
          <p:cNvPr id="15" name="Рисунок 14" descr="008.png"/>
          <p:cNvPicPr>
            <a:picLocks noChangeAspect="1"/>
          </p:cNvPicPr>
          <p:nvPr userDrawn="1"/>
        </p:nvPicPr>
        <p:blipFill>
          <a:blip r:embed="rId11" cstate="print"/>
          <a:stretch>
            <a:fillRect/>
          </a:stretch>
        </p:blipFill>
        <p:spPr>
          <a:xfrm>
            <a:off x="6261017" y="4366030"/>
            <a:ext cx="557404" cy="557404"/>
          </a:xfrm>
          <a:prstGeom prst="rect">
            <a:avLst/>
          </a:prstGeom>
        </p:spPr>
      </p:pic>
      <p:pic>
        <p:nvPicPr>
          <p:cNvPr id="16" name="Рисунок 15" descr="009.png"/>
          <p:cNvPicPr>
            <a:picLocks noChangeAspect="1"/>
          </p:cNvPicPr>
          <p:nvPr userDrawn="1"/>
        </p:nvPicPr>
        <p:blipFill>
          <a:blip r:embed="rId12" cstate="print"/>
          <a:stretch>
            <a:fillRect/>
          </a:stretch>
        </p:blipFill>
        <p:spPr>
          <a:xfrm>
            <a:off x="5292789" y="3788065"/>
            <a:ext cx="675868" cy="675868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353" y="5043304"/>
            <a:ext cx="246612" cy="339338"/>
          </a:xfrm>
          <a:prstGeom prst="rect">
            <a:avLst/>
          </a:prstGeom>
        </p:spPr>
      </p:pic>
      <p:sp>
        <p:nvSpPr>
          <p:cNvPr id="21" name="TextBox 20"/>
          <p:cNvSpPr txBox="1"/>
          <p:nvPr userDrawn="1"/>
        </p:nvSpPr>
        <p:spPr>
          <a:xfrm>
            <a:off x="867778" y="5048004"/>
            <a:ext cx="12330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AAF2D"/>
                </a:solidFill>
                <a:latin typeface="Arial" panose="020B0604020202020204" pitchFamily="34" charset="0"/>
                <a:cs typeface="Arial" panose="020B0604020202020204" pitchFamily="34" charset="0"/>
                <a:hlinkClick r:id="rId14"/>
              </a:rPr>
              <a:t>halykfinance.kz</a:t>
            </a:r>
            <a:endParaRPr lang="ru-RU" sz="1200" dirty="0">
              <a:solidFill>
                <a:srgbClr val="FAAF2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hlinkClick r:id="rId15"/>
          </p:cNvPr>
          <p:cNvSpPr txBox="1"/>
          <p:nvPr userDrawn="1"/>
        </p:nvSpPr>
        <p:spPr>
          <a:xfrm>
            <a:off x="2567966" y="5059085"/>
            <a:ext cx="2231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AAF2D"/>
                </a:solidFill>
                <a:latin typeface="Arial" panose="020B0604020202020204" pitchFamily="34" charset="0"/>
                <a:cs typeface="Arial" panose="020B0604020202020204" pitchFamily="34" charset="0"/>
                <a:hlinkClick r:id="rId15"/>
              </a:rPr>
              <a:t>facebook.com/halykfinance.kz</a:t>
            </a:r>
            <a:endParaRPr lang="en-US" sz="1200" dirty="0">
              <a:solidFill>
                <a:srgbClr val="FAAF2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Текст 36"/>
          <p:cNvSpPr>
            <a:spLocks noGrp="1"/>
          </p:cNvSpPr>
          <p:nvPr>
            <p:ph type="body" sz="quarter" idx="11" hasCustomPrompt="1"/>
          </p:nvPr>
        </p:nvSpPr>
        <p:spPr>
          <a:xfrm>
            <a:off x="861149" y="3950483"/>
            <a:ext cx="4258800" cy="52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 baseline="0">
                <a:solidFill>
                  <a:srgbClr val="0084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ru-RU" dirty="0"/>
              <a:t>Дата или пара тезисов презентации.           Автор, департамент и другое описание.</a:t>
            </a:r>
          </a:p>
        </p:txBody>
      </p:sp>
      <p:sp>
        <p:nvSpPr>
          <p:cNvPr id="29" name="Текст 25"/>
          <p:cNvSpPr>
            <a:spLocks noGrp="1"/>
          </p:cNvSpPr>
          <p:nvPr>
            <p:ph type="body" sz="quarter" idx="10" hasCustomPrompt="1"/>
          </p:nvPr>
        </p:nvSpPr>
        <p:spPr>
          <a:xfrm>
            <a:off x="868769" y="752665"/>
            <a:ext cx="7636840" cy="1692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9143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 b="1">
                <a:solidFill>
                  <a:srgbClr val="0084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sz="2600" b="1" dirty="0">
                <a:ln w="3175">
                  <a:noFill/>
                </a:ln>
                <a:solidFill>
                  <a:srgbClr val="0084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Обложка Б3: Легкий деловой шаблон:</a:t>
            </a:r>
            <a:br>
              <a:rPr lang="ru-RU" sz="2600" b="1" dirty="0">
                <a:ln w="3175">
                  <a:noFill/>
                </a:ln>
                <a:solidFill>
                  <a:srgbClr val="00846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600" b="1" dirty="0">
                <a:ln w="3175">
                  <a:noFill/>
                </a:ln>
                <a:solidFill>
                  <a:srgbClr val="0084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Когда нужен очень длинный заголовок </a:t>
            </a:r>
            <a:br>
              <a:rPr lang="en-US" sz="2600" b="1" dirty="0">
                <a:ln w="3175">
                  <a:noFill/>
                </a:ln>
                <a:solidFill>
                  <a:srgbClr val="00846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600" b="1" dirty="0">
                <a:ln w="3175">
                  <a:noFill/>
                </a:ln>
                <a:solidFill>
                  <a:srgbClr val="0084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официальной информацией и развитием</a:t>
            </a:r>
            <a:br>
              <a:rPr lang="en-US" sz="2600" b="1" dirty="0">
                <a:ln w="3175">
                  <a:noFill/>
                </a:ln>
                <a:solidFill>
                  <a:srgbClr val="00846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600" b="1" dirty="0">
                <a:ln w="3175">
                  <a:noFill/>
                </a:ln>
                <a:solidFill>
                  <a:srgbClr val="0084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четыре строки</a:t>
            </a:r>
            <a:endParaRPr lang="en-US" sz="2600" b="1" dirty="0">
              <a:ln w="3175">
                <a:noFill/>
              </a:ln>
              <a:solidFill>
                <a:srgbClr val="0084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Рисунок 9"/>
          <p:cNvPicPr>
            <a:picLocks noChangeAspect="1"/>
          </p:cNvPicPr>
          <p:nvPr userDrawn="1"/>
        </p:nvPicPr>
        <p:blipFill>
          <a:blip r:embed="rId16" cstate="print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rightnessContrast bright="-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859529"/>
            <a:ext cx="179832" cy="4675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794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0365DA-1592-4EDE-AF05-F4EFFCF1A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FE6D4F2-5264-4C10-A3C1-F2436FE955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C130AF8-3DEA-4A01-9576-5279B48F2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B53FF-7F31-4160-BC2C-63F30EA64549}" type="datetimeFigureOut">
              <a:rPr lang="ru-RU" smtClean="0"/>
              <a:t>18.04.2024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353FD3-94FB-4EA3-BE64-3D236D424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749BE49-7924-4C6A-BF1B-F5A78362A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1BAAF-6BE9-43D7-A118-A10083BC3E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51709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НОВ.РАЗДЕЛ.1_ик. пап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9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859529"/>
            <a:ext cx="179832" cy="4675632"/>
          </a:xfrm>
          <a:prstGeom prst="rect">
            <a:avLst/>
          </a:prstGeom>
        </p:spPr>
      </p:pic>
      <p:cxnSp>
        <p:nvCxnSpPr>
          <p:cNvPr id="16" name="Прямая соединительная линия 15"/>
          <p:cNvCxnSpPr/>
          <p:nvPr userDrawn="1"/>
        </p:nvCxnSpPr>
        <p:spPr>
          <a:xfrm>
            <a:off x="1007864" y="0"/>
            <a:ext cx="0" cy="3078386"/>
          </a:xfrm>
          <a:prstGeom prst="line">
            <a:avLst/>
          </a:prstGeom>
          <a:ln w="38100">
            <a:solidFill>
              <a:srgbClr val="FAA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Текст 27"/>
          <p:cNvSpPr>
            <a:spLocks noGrp="1"/>
          </p:cNvSpPr>
          <p:nvPr>
            <p:ph type="body" sz="quarter" idx="12" hasCustomPrompt="1"/>
          </p:nvPr>
        </p:nvSpPr>
        <p:spPr>
          <a:xfrm>
            <a:off x="1105201" y="2701154"/>
            <a:ext cx="8114400" cy="493200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914371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 b="1">
                <a:solidFill>
                  <a:srgbClr val="0084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sz="2600" b="1" dirty="0">
                <a:ln w="3175">
                  <a:noFill/>
                </a:ln>
                <a:solidFill>
                  <a:srgbClr val="0084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Заголовок раздела простой</a:t>
            </a:r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17" y="990154"/>
            <a:ext cx="504729" cy="64807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479DBBF-BC06-A007-9C40-52BC7B76B3F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4688" y="5930694"/>
            <a:ext cx="1656184" cy="370863"/>
          </a:xfrm>
          <a:prstGeom prst="rect">
            <a:avLst/>
          </a:prstGeom>
        </p:spPr>
      </p:pic>
      <p:sp>
        <p:nvSpPr>
          <p:cNvPr id="5" name="Номер слайда 34">
            <a:extLst>
              <a:ext uri="{FF2B5EF4-FFF2-40B4-BE49-F238E27FC236}">
                <a16:creationId xmlns:a16="http://schemas.microsoft.com/office/drawing/2014/main" id="{D2C8430C-0F8D-93E5-77D3-D972F1109BE2}"/>
              </a:ext>
            </a:extLst>
          </p:cNvPr>
          <p:cNvSpPr txBox="1">
            <a:spLocks/>
          </p:cNvSpPr>
          <p:nvPr userDrawn="1"/>
        </p:nvSpPr>
        <p:spPr>
          <a:xfrm>
            <a:off x="9568102" y="5948397"/>
            <a:ext cx="495589" cy="335459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3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63A518-72E8-420A-870C-F76DBC1739BB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pPr marL="0" marR="0" lvl="0" indent="0" algn="r" defTabSz="9143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6509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КАРТ.2+ ЗАГ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9A81E842-3B32-498D-8848-3BDBE8DFF2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4688" y="5930694"/>
            <a:ext cx="1656184" cy="370863"/>
          </a:xfrm>
          <a:prstGeom prst="rect">
            <a:avLst/>
          </a:prstGeom>
        </p:spPr>
      </p:pic>
      <p:pic>
        <p:nvPicPr>
          <p:cNvPr id="14" name="Рисунок 9"/>
          <p:cNvPicPr>
            <a:picLocks noChangeAspect="1"/>
          </p:cNvPicPr>
          <p:nvPr userDrawn="1"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859529"/>
            <a:ext cx="179832" cy="4675632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1007864" y="0"/>
            <a:ext cx="0" cy="558106"/>
          </a:xfrm>
          <a:prstGeom prst="line">
            <a:avLst/>
          </a:prstGeom>
          <a:ln w="38100">
            <a:solidFill>
              <a:srgbClr val="FAA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16" y="990154"/>
            <a:ext cx="563480" cy="698716"/>
          </a:xfrm>
          <a:prstGeom prst="rect">
            <a:avLst/>
          </a:prstGeom>
        </p:spPr>
      </p:pic>
      <p:sp>
        <p:nvSpPr>
          <p:cNvPr id="20" name="Рисунок 18"/>
          <p:cNvSpPr>
            <a:spLocks noGrp="1"/>
          </p:cNvSpPr>
          <p:nvPr>
            <p:ph type="pic" sz="quarter" idx="12" hasCustomPrompt="1"/>
          </p:nvPr>
        </p:nvSpPr>
        <p:spPr>
          <a:xfrm>
            <a:off x="5832401" y="2487082"/>
            <a:ext cx="3474000" cy="2686448"/>
          </a:xfrm>
          <a:prstGeom prst="rect">
            <a:avLst/>
          </a:prstGeom>
        </p:spPr>
        <p:txBody>
          <a:bodyPr/>
          <a:lstStyle>
            <a:lvl1pPr algn="ctr">
              <a:buNone/>
              <a:defRPr sz="9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dirty="0">
                <a:latin typeface="Arial" pitchFamily="34" charset="0"/>
                <a:cs typeface="Arial" pitchFamily="34" charset="0"/>
              </a:rPr>
              <a:t>Рисунок</a:t>
            </a:r>
            <a:endParaRPr lang="ru-RU" dirty="0"/>
          </a:p>
        </p:txBody>
      </p:sp>
      <p:sp>
        <p:nvSpPr>
          <p:cNvPr id="26" name="Текст 23"/>
          <p:cNvSpPr>
            <a:spLocks noGrp="1"/>
          </p:cNvSpPr>
          <p:nvPr>
            <p:ph type="body" sz="quarter" idx="14" hasCustomPrompt="1"/>
          </p:nvPr>
        </p:nvSpPr>
        <p:spPr>
          <a:xfrm>
            <a:off x="1102732" y="4013650"/>
            <a:ext cx="4299488" cy="6336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buClr>
                <a:srgbClr val="FAAF2D"/>
              </a:buClr>
            </a:pPr>
            <a:r>
              <a:rPr lang="ru-RU" sz="16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Особо важная информация, которой </a:t>
            </a: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16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стоит уделить повышенное внимание</a:t>
            </a:r>
          </a:p>
        </p:txBody>
      </p:sp>
      <p:sp>
        <p:nvSpPr>
          <p:cNvPr id="31" name="Текст 28"/>
          <p:cNvSpPr>
            <a:spLocks noGrp="1"/>
          </p:cNvSpPr>
          <p:nvPr>
            <p:ph type="body" sz="quarter" idx="15" hasCustomPrompt="1"/>
          </p:nvPr>
        </p:nvSpPr>
        <p:spPr>
          <a:xfrm>
            <a:off x="1102732" y="1270566"/>
            <a:ext cx="8370000" cy="8316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914371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4800" b="1">
                <a:solidFill>
                  <a:srgbClr val="FAAF2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buClr>
                <a:srgbClr val="FAAF2D"/>
              </a:buClr>
            </a:pPr>
            <a:r>
              <a:rPr lang="ru-RU" sz="4800" b="1" dirty="0">
                <a:solidFill>
                  <a:srgbClr val="FAAF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Позитивный заголовок!</a:t>
            </a:r>
          </a:p>
        </p:txBody>
      </p:sp>
      <p:sp>
        <p:nvSpPr>
          <p:cNvPr id="35" name="Текст 33"/>
          <p:cNvSpPr>
            <a:spLocks noGrp="1"/>
          </p:cNvSpPr>
          <p:nvPr>
            <p:ph type="body" sz="quarter" idx="16" hasCustomPrompt="1"/>
          </p:nvPr>
        </p:nvSpPr>
        <p:spPr>
          <a:xfrm>
            <a:off x="1102732" y="126058"/>
            <a:ext cx="8114400" cy="493200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marL="0" marR="0" indent="0" algn="l" defTabSz="914371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600" b="1">
                <a:solidFill>
                  <a:srgbClr val="0084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371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2600" b="1" dirty="0">
                <a:ln w="3175">
                  <a:noFill/>
                </a:ln>
                <a:solidFill>
                  <a:srgbClr val="0084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Слайд с небольшим количеством контента</a:t>
            </a:r>
          </a:p>
          <a:p>
            <a:pPr lvl="0"/>
            <a:endParaRPr lang="ru-RU" dirty="0"/>
          </a:p>
        </p:txBody>
      </p:sp>
      <p:sp>
        <p:nvSpPr>
          <p:cNvPr id="40" name="Текст 38"/>
          <p:cNvSpPr>
            <a:spLocks noGrp="1"/>
          </p:cNvSpPr>
          <p:nvPr>
            <p:ph type="body" sz="quarter" idx="17" hasCustomPrompt="1"/>
          </p:nvPr>
        </p:nvSpPr>
        <p:spPr>
          <a:xfrm>
            <a:off x="1102732" y="2487082"/>
            <a:ext cx="4299489" cy="13248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9143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600">
                <a:solidFill>
                  <a:srgbClr val="0084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3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1600" dirty="0">
                <a:solidFill>
                  <a:srgbClr val="4F59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Группа неукоснительно соблюдает:</a:t>
            </a:r>
          </a:p>
          <a:p>
            <a:pPr marL="285741" marR="0" lvl="0" indent="-285741" algn="l" defTabSz="9143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600" dirty="0">
                <a:solidFill>
                  <a:srgbClr val="4F59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Принцип международного права №1</a:t>
            </a:r>
          </a:p>
          <a:p>
            <a:pPr marL="285741" marR="0" lvl="0" indent="-285741" algn="l" defTabSz="9143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600" dirty="0">
                <a:solidFill>
                  <a:srgbClr val="4F59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Принцип международного права №2</a:t>
            </a:r>
          </a:p>
          <a:p>
            <a:pPr marL="285741" marR="0" lvl="0" indent="-285741" algn="l" defTabSz="9143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600" dirty="0">
                <a:solidFill>
                  <a:srgbClr val="4F59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Принципы и выдержку из списка международного права №3</a:t>
            </a:r>
          </a:p>
        </p:txBody>
      </p:sp>
      <p:sp>
        <p:nvSpPr>
          <p:cNvPr id="13" name="Номер слайда 34"/>
          <p:cNvSpPr txBox="1">
            <a:spLocks/>
          </p:cNvSpPr>
          <p:nvPr userDrawn="1"/>
        </p:nvSpPr>
        <p:spPr>
          <a:xfrm>
            <a:off x="9568102" y="5948397"/>
            <a:ext cx="495589" cy="335459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3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63A518-72E8-420A-870C-F76DBC1739BB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pPr marL="0" marR="0" lvl="0" indent="0" algn="r" defTabSz="9143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3175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.2_Одна колонка (крайний случай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F441A1FE-E96C-427F-8596-1840263FFFA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4688" y="5930694"/>
            <a:ext cx="1656184" cy="370863"/>
          </a:xfrm>
          <a:prstGeom prst="rect">
            <a:avLst/>
          </a:prstGeom>
        </p:spPr>
      </p:pic>
      <p:pic>
        <p:nvPicPr>
          <p:cNvPr id="15" name="Рисунок 9"/>
          <p:cNvPicPr>
            <a:picLocks noChangeAspect="1"/>
          </p:cNvPicPr>
          <p:nvPr userDrawn="1"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859529"/>
            <a:ext cx="179832" cy="4675632"/>
          </a:xfrm>
          <a:prstGeom prst="rect">
            <a:avLst/>
          </a:prstGeom>
        </p:spPr>
      </p:pic>
      <p:pic>
        <p:nvPicPr>
          <p:cNvPr id="9" name="Рисунок 8" descr="018.pn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102048" y="950668"/>
            <a:ext cx="617784" cy="617784"/>
          </a:xfrm>
          <a:prstGeom prst="rect">
            <a:avLst/>
          </a:prstGeom>
        </p:spPr>
      </p:pic>
      <p:sp>
        <p:nvSpPr>
          <p:cNvPr id="23" name="Текст 27"/>
          <p:cNvSpPr>
            <a:spLocks noGrp="1"/>
          </p:cNvSpPr>
          <p:nvPr>
            <p:ph type="body" sz="quarter" idx="12" hasCustomPrompt="1"/>
          </p:nvPr>
        </p:nvSpPr>
        <p:spPr>
          <a:xfrm>
            <a:off x="1102377" y="132301"/>
            <a:ext cx="8114400" cy="1436153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914371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 b="1">
                <a:solidFill>
                  <a:srgbClr val="0084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sz="2600" b="1" dirty="0">
                <a:ln w="3175">
                  <a:noFill/>
                </a:ln>
                <a:solidFill>
                  <a:srgbClr val="0084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Слайд с большим количеством текста. Старайтесь дробить текст на блоки</a:t>
            </a:r>
          </a:p>
        </p:txBody>
      </p:sp>
      <p:sp>
        <p:nvSpPr>
          <p:cNvPr id="26" name="Текст 50"/>
          <p:cNvSpPr>
            <a:spLocks noGrp="1"/>
          </p:cNvSpPr>
          <p:nvPr>
            <p:ph type="body" sz="quarter" idx="22" hasCustomPrompt="1"/>
          </p:nvPr>
        </p:nvSpPr>
        <p:spPr>
          <a:xfrm>
            <a:off x="1101912" y="1719292"/>
            <a:ext cx="5882616" cy="3970800"/>
          </a:xfrm>
        </p:spPr>
        <p:txBody>
          <a:bodyPr>
            <a:normAutofit/>
          </a:bodyPr>
          <a:lstStyle>
            <a:lvl1pPr marL="0" marR="0" indent="0" algn="just" defTabSz="9143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AAF2D"/>
              </a:buClr>
              <a:buSzTx/>
              <a:buFont typeface="Arial" panose="020B0604020202020204" pitchFamily="34" charset="0"/>
              <a:buNone/>
              <a:tabLst/>
              <a:defRPr sz="1600" b="0" i="0" baseline="0"/>
            </a:lvl1pPr>
          </a:lstStyle>
          <a:p>
            <a:pPr algn="just">
              <a:buClr>
                <a:srgbClr val="FAAF2D"/>
              </a:buClr>
            </a:pPr>
            <a:r>
              <a:rPr lang="ru-RU" sz="1200" dirty="0">
                <a:solidFill>
                  <a:srgbClr val="4F59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Группа, понимая потребности своих клиентов, ориентирована на использование своих ресурсов для предложения клиентам самых эффективных решений, которые помогают им достигать и даже превосходить их цели.</a:t>
            </a:r>
            <a:endParaRPr lang="en-US" sz="1200" dirty="0">
              <a:solidFill>
                <a:srgbClr val="4F59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Прямая соединительная линия 10"/>
          <p:cNvCxnSpPr/>
          <p:nvPr userDrawn="1"/>
        </p:nvCxnSpPr>
        <p:spPr>
          <a:xfrm>
            <a:off x="1007864" y="0"/>
            <a:ext cx="0" cy="950668"/>
          </a:xfrm>
          <a:prstGeom prst="line">
            <a:avLst/>
          </a:prstGeom>
          <a:ln w="38100">
            <a:solidFill>
              <a:srgbClr val="FAA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Номер слайда 34"/>
          <p:cNvSpPr txBox="1">
            <a:spLocks/>
          </p:cNvSpPr>
          <p:nvPr userDrawn="1"/>
        </p:nvSpPr>
        <p:spPr>
          <a:xfrm>
            <a:off x="9568102" y="5948397"/>
            <a:ext cx="495589" cy="335459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3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63A518-72E8-420A-870C-F76DBC1739BB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pPr marL="0" marR="0" lvl="0" indent="0" algn="r" defTabSz="9143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91957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ИАГР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8EF26B8C-EAE8-4C65-88BB-828C5F31296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4688" y="5930694"/>
            <a:ext cx="1656184" cy="370863"/>
          </a:xfrm>
          <a:prstGeom prst="rect">
            <a:avLst/>
          </a:prstGeom>
        </p:spPr>
      </p:pic>
      <p:pic>
        <p:nvPicPr>
          <p:cNvPr id="12" name="Рисунок 9"/>
          <p:cNvPicPr>
            <a:picLocks noChangeAspect="1"/>
          </p:cNvPicPr>
          <p:nvPr userDrawn="1"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859529"/>
            <a:ext cx="179832" cy="4675632"/>
          </a:xfrm>
          <a:prstGeom prst="rect">
            <a:avLst/>
          </a:prstGeom>
        </p:spPr>
      </p:pic>
      <p:pic>
        <p:nvPicPr>
          <p:cNvPr id="21" name="Рисунок 20" descr="018.pn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-1594" y="846138"/>
            <a:ext cx="759566" cy="759566"/>
          </a:xfrm>
          <a:prstGeom prst="rect">
            <a:avLst/>
          </a:prstGeom>
        </p:spPr>
      </p:pic>
      <p:cxnSp>
        <p:nvCxnSpPr>
          <p:cNvPr id="25" name="Прямая соединительная линия 24"/>
          <p:cNvCxnSpPr/>
          <p:nvPr userDrawn="1"/>
        </p:nvCxnSpPr>
        <p:spPr>
          <a:xfrm>
            <a:off x="1007864" y="0"/>
            <a:ext cx="0" cy="918146"/>
          </a:xfrm>
          <a:prstGeom prst="line">
            <a:avLst/>
          </a:prstGeom>
          <a:ln w="38100">
            <a:solidFill>
              <a:srgbClr val="FAA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Текст 27"/>
          <p:cNvSpPr>
            <a:spLocks noGrp="1"/>
          </p:cNvSpPr>
          <p:nvPr>
            <p:ph type="body" sz="quarter" idx="12" hasCustomPrompt="1"/>
          </p:nvPr>
        </p:nvSpPr>
        <p:spPr>
          <a:xfrm>
            <a:off x="1101652" y="2082"/>
            <a:ext cx="6530949" cy="916064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9143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 b="1">
                <a:solidFill>
                  <a:srgbClr val="0084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sz="2600" b="1" dirty="0">
                <a:ln w="3175">
                  <a:noFill/>
                </a:ln>
                <a:solidFill>
                  <a:srgbClr val="0084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График роста 2019 год</a:t>
            </a:r>
          </a:p>
          <a:p>
            <a:r>
              <a:rPr lang="ru-RU" sz="2600" b="1" dirty="0">
                <a:ln w="3175">
                  <a:noFill/>
                </a:ln>
                <a:solidFill>
                  <a:srgbClr val="0084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Маркетинговая активность: 6 цветов</a:t>
            </a:r>
          </a:p>
        </p:txBody>
      </p:sp>
      <p:sp>
        <p:nvSpPr>
          <p:cNvPr id="42" name="Диаграмма 38"/>
          <p:cNvSpPr>
            <a:spLocks noGrp="1"/>
          </p:cNvSpPr>
          <p:nvPr>
            <p:ph type="chart" sz="quarter" idx="13"/>
          </p:nvPr>
        </p:nvSpPr>
        <p:spPr>
          <a:xfrm>
            <a:off x="1151880" y="2058988"/>
            <a:ext cx="8095308" cy="2531566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45" name="Текст 43"/>
          <p:cNvSpPr>
            <a:spLocks noGrp="1"/>
          </p:cNvSpPr>
          <p:nvPr>
            <p:ph type="body" sz="quarter" idx="14" hasCustomPrompt="1"/>
          </p:nvPr>
        </p:nvSpPr>
        <p:spPr>
          <a:xfrm>
            <a:off x="1151880" y="1491804"/>
            <a:ext cx="4258800" cy="312006"/>
          </a:xfrm>
        </p:spPr>
        <p:txBody>
          <a:bodyPr>
            <a:noAutofit/>
          </a:bodyPr>
          <a:lstStyle>
            <a:lvl1pPr>
              <a:defRPr sz="1400" b="1" baseline="0">
                <a:solidFill>
                  <a:srgbClr val="008466"/>
                </a:solidFill>
              </a:defRPr>
            </a:lvl1pPr>
          </a:lstStyle>
          <a:p>
            <a:pPr lvl="0"/>
            <a:r>
              <a:rPr lang="ru-RU" sz="1400" b="1" dirty="0"/>
              <a:t>Пример графика с кривой роста</a:t>
            </a:r>
            <a:endParaRPr lang="ru-RU" dirty="0"/>
          </a:p>
        </p:txBody>
      </p:sp>
      <p:sp>
        <p:nvSpPr>
          <p:cNvPr id="11" name="Номер слайда 34"/>
          <p:cNvSpPr txBox="1">
            <a:spLocks/>
          </p:cNvSpPr>
          <p:nvPr userDrawn="1"/>
        </p:nvSpPr>
        <p:spPr>
          <a:xfrm>
            <a:off x="9568102" y="5948397"/>
            <a:ext cx="495589" cy="335459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3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63A518-72E8-420A-870C-F76DBC1739BB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pPr marL="0" marR="0" lvl="0" indent="0" algn="r" defTabSz="9143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66302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ИАГР.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C8045931-4D52-4AF5-B4AF-5FB8A251CF6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4688" y="5930694"/>
            <a:ext cx="1656184" cy="370863"/>
          </a:xfrm>
          <a:prstGeom prst="rect">
            <a:avLst/>
          </a:prstGeom>
        </p:spPr>
      </p:pic>
      <p:pic>
        <p:nvPicPr>
          <p:cNvPr id="21" name="Рисунок 9"/>
          <p:cNvPicPr>
            <a:picLocks noChangeAspect="1"/>
          </p:cNvPicPr>
          <p:nvPr userDrawn="1"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859529"/>
            <a:ext cx="179832" cy="4675632"/>
          </a:xfrm>
          <a:prstGeom prst="rect">
            <a:avLst/>
          </a:prstGeom>
        </p:spPr>
      </p:pic>
      <p:graphicFrame>
        <p:nvGraphicFramePr>
          <p:cNvPr id="11" name="Диаграмма 10"/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2653858925"/>
              </p:ext>
            </p:extLst>
          </p:nvPr>
        </p:nvGraphicFramePr>
        <p:xfrm>
          <a:off x="2159992" y="1926258"/>
          <a:ext cx="4464496" cy="288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26" name="Рисунок 25" descr="018.png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1" y="950668"/>
            <a:ext cx="718720" cy="721316"/>
          </a:xfrm>
          <a:prstGeom prst="rect">
            <a:avLst/>
          </a:prstGeom>
        </p:spPr>
      </p:pic>
      <p:pic>
        <p:nvPicPr>
          <p:cNvPr id="30" name="Рисунок 29" descr="001.png"/>
          <p:cNvPicPr>
            <a:picLocks noChangeAspect="1"/>
          </p:cNvPicPr>
          <p:nvPr userDrawn="1"/>
        </p:nvPicPr>
        <p:blipFill>
          <a:blip r:embed="rId7" cstate="print"/>
          <a:srcRect r="41132"/>
          <a:stretch>
            <a:fillRect/>
          </a:stretch>
        </p:blipFill>
        <p:spPr>
          <a:xfrm>
            <a:off x="7817717" y="1420409"/>
            <a:ext cx="2262908" cy="3136116"/>
          </a:xfrm>
          <a:prstGeom prst="rect">
            <a:avLst/>
          </a:prstGeom>
        </p:spPr>
      </p:pic>
      <p:pic>
        <p:nvPicPr>
          <p:cNvPr id="31" name="Рисунок 30" descr="003.png"/>
          <p:cNvPicPr>
            <a:picLocks noChangeAspect="1"/>
          </p:cNvPicPr>
          <p:nvPr userDrawn="1"/>
        </p:nvPicPr>
        <p:blipFill>
          <a:blip r:embed="rId8" cstate="print"/>
          <a:srcRect r="30990"/>
          <a:stretch>
            <a:fillRect/>
          </a:stretch>
        </p:blipFill>
        <p:spPr>
          <a:xfrm>
            <a:off x="8712720" y="1566220"/>
            <a:ext cx="1367905" cy="1982195"/>
          </a:xfrm>
          <a:prstGeom prst="rect">
            <a:avLst/>
          </a:prstGeom>
        </p:spPr>
      </p:pic>
      <p:pic>
        <p:nvPicPr>
          <p:cNvPr id="32" name="Рисунок 31" descr="001.png"/>
          <p:cNvPicPr>
            <a:picLocks noChangeAspect="1"/>
          </p:cNvPicPr>
          <p:nvPr userDrawn="1"/>
        </p:nvPicPr>
        <p:blipFill>
          <a:blip r:embed="rId9" cstate="print"/>
          <a:stretch>
            <a:fillRect/>
          </a:stretch>
        </p:blipFill>
        <p:spPr>
          <a:xfrm>
            <a:off x="7463964" y="1790870"/>
            <a:ext cx="783460" cy="783460"/>
          </a:xfrm>
          <a:prstGeom prst="rect">
            <a:avLst/>
          </a:prstGeom>
        </p:spPr>
      </p:pic>
      <p:pic>
        <p:nvPicPr>
          <p:cNvPr id="33" name="Рисунок 32" descr="002.png"/>
          <p:cNvPicPr>
            <a:picLocks noChangeAspect="1"/>
          </p:cNvPicPr>
          <p:nvPr userDrawn="1"/>
        </p:nvPicPr>
        <p:blipFill>
          <a:blip r:embed="rId10" cstate="print"/>
          <a:stretch>
            <a:fillRect/>
          </a:stretch>
        </p:blipFill>
        <p:spPr>
          <a:xfrm>
            <a:off x="8506181" y="1558102"/>
            <a:ext cx="615896" cy="615896"/>
          </a:xfrm>
          <a:prstGeom prst="rect">
            <a:avLst/>
          </a:prstGeom>
        </p:spPr>
      </p:pic>
      <p:pic>
        <p:nvPicPr>
          <p:cNvPr id="34" name="Рисунок 33" descr="008.png"/>
          <p:cNvPicPr>
            <a:picLocks noChangeAspect="1"/>
          </p:cNvPicPr>
          <p:nvPr userDrawn="1"/>
        </p:nvPicPr>
        <p:blipFill>
          <a:blip r:embed="rId11" cstate="print"/>
          <a:stretch>
            <a:fillRect/>
          </a:stretch>
        </p:blipFill>
        <p:spPr>
          <a:xfrm>
            <a:off x="8633181" y="3675099"/>
            <a:ext cx="674340" cy="674340"/>
          </a:xfrm>
          <a:prstGeom prst="rect">
            <a:avLst/>
          </a:prstGeom>
        </p:spPr>
      </p:pic>
      <p:pic>
        <p:nvPicPr>
          <p:cNvPr id="36" name="Рисунок 35" descr="009.png"/>
          <p:cNvPicPr>
            <a:picLocks noChangeAspect="1"/>
          </p:cNvPicPr>
          <p:nvPr userDrawn="1"/>
        </p:nvPicPr>
        <p:blipFill>
          <a:blip r:embed="rId12" cstate="print"/>
          <a:stretch>
            <a:fillRect/>
          </a:stretch>
        </p:blipFill>
        <p:spPr>
          <a:xfrm>
            <a:off x="7391008" y="2975884"/>
            <a:ext cx="817656" cy="817656"/>
          </a:xfrm>
          <a:prstGeom prst="rect">
            <a:avLst/>
          </a:prstGeom>
        </p:spPr>
      </p:pic>
      <p:cxnSp>
        <p:nvCxnSpPr>
          <p:cNvPr id="37" name="Прямая соединительная линия 36"/>
          <p:cNvCxnSpPr/>
          <p:nvPr userDrawn="1"/>
        </p:nvCxnSpPr>
        <p:spPr>
          <a:xfrm>
            <a:off x="1007864" y="0"/>
            <a:ext cx="0" cy="558106"/>
          </a:xfrm>
          <a:prstGeom prst="line">
            <a:avLst/>
          </a:prstGeom>
          <a:ln w="38100">
            <a:solidFill>
              <a:srgbClr val="FAA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Текст 43"/>
          <p:cNvSpPr>
            <a:spLocks noGrp="1"/>
          </p:cNvSpPr>
          <p:nvPr>
            <p:ph type="body" sz="quarter" idx="14" hasCustomPrompt="1"/>
          </p:nvPr>
        </p:nvSpPr>
        <p:spPr>
          <a:xfrm>
            <a:off x="1151880" y="1492096"/>
            <a:ext cx="4258800" cy="312006"/>
          </a:xfrm>
        </p:spPr>
        <p:txBody>
          <a:bodyPr>
            <a:noAutofit/>
          </a:bodyPr>
          <a:lstStyle>
            <a:lvl1pPr>
              <a:defRPr sz="1400" b="1" baseline="0">
                <a:solidFill>
                  <a:srgbClr val="008466"/>
                </a:solidFill>
              </a:defRPr>
            </a:lvl1pPr>
          </a:lstStyle>
          <a:p>
            <a:r>
              <a:rPr lang="ru-RU" sz="1400" b="1" dirty="0">
                <a:solidFill>
                  <a:srgbClr val="0084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Пример графика показателей</a:t>
            </a:r>
          </a:p>
        </p:txBody>
      </p:sp>
      <p:sp>
        <p:nvSpPr>
          <p:cNvPr id="65" name="Текст 27"/>
          <p:cNvSpPr>
            <a:spLocks noGrp="1"/>
          </p:cNvSpPr>
          <p:nvPr>
            <p:ph type="body" sz="quarter" idx="12" hasCustomPrompt="1"/>
          </p:nvPr>
        </p:nvSpPr>
        <p:spPr>
          <a:xfrm>
            <a:off x="1101651" y="130770"/>
            <a:ext cx="6744304" cy="608379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9143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 b="1">
                <a:solidFill>
                  <a:srgbClr val="0084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sz="2600" b="1" dirty="0">
                <a:ln w="3175">
                  <a:noFill/>
                </a:ln>
                <a:solidFill>
                  <a:srgbClr val="0084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График основных показателей: 3 цвета</a:t>
            </a:r>
          </a:p>
        </p:txBody>
      </p:sp>
      <p:sp>
        <p:nvSpPr>
          <p:cNvPr id="67" name="Текст 22"/>
          <p:cNvSpPr>
            <a:spLocks noGrp="1"/>
          </p:cNvSpPr>
          <p:nvPr>
            <p:ph type="body" sz="quarter" idx="11" hasCustomPrompt="1"/>
          </p:nvPr>
        </p:nvSpPr>
        <p:spPr>
          <a:xfrm>
            <a:off x="1151880" y="4963230"/>
            <a:ext cx="3549600" cy="2304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914371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720"/>
              </a:spcAft>
              <a:buClr>
                <a:srgbClr val="FAAF2D"/>
              </a:buClr>
              <a:buSzTx/>
              <a:buFont typeface="Arial" panose="020B0604020202020204" pitchFamily="34" charset="0"/>
              <a:buNone/>
              <a:tabLst/>
              <a:defRPr sz="900" i="1">
                <a:solidFill>
                  <a:srgbClr val="4F5955"/>
                </a:solidFill>
              </a:defRPr>
            </a:lvl1pPr>
          </a:lstStyle>
          <a:p>
            <a:pPr>
              <a:spcAft>
                <a:spcPts val="800"/>
              </a:spcAft>
            </a:pPr>
            <a:r>
              <a:rPr lang="ru-RU" sz="900" i="1" dirty="0">
                <a:solidFill>
                  <a:srgbClr val="4F595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Пояснительный текст графику-диаграмме</a:t>
            </a:r>
            <a:endParaRPr lang="ru-RU" sz="900" i="1" dirty="0">
              <a:solidFill>
                <a:srgbClr val="008264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Clr>
                <a:srgbClr val="FAAF2D"/>
              </a:buClr>
            </a:pPr>
            <a:endParaRPr lang="ru-RU" sz="900" i="1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Диаграмма 2"/>
          <p:cNvSpPr>
            <a:spLocks noGrp="1"/>
          </p:cNvSpPr>
          <p:nvPr>
            <p:ph type="chart" sz="quarter" idx="15"/>
          </p:nvPr>
        </p:nvSpPr>
        <p:spPr>
          <a:xfrm>
            <a:off x="1145573" y="1926258"/>
            <a:ext cx="5713596" cy="288032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0" name="Номер слайда 34"/>
          <p:cNvSpPr txBox="1">
            <a:spLocks/>
          </p:cNvSpPr>
          <p:nvPr userDrawn="1"/>
        </p:nvSpPr>
        <p:spPr>
          <a:xfrm>
            <a:off x="9568102" y="5948397"/>
            <a:ext cx="495589" cy="335459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3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63A518-72E8-420A-870C-F76DBC1739BB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pPr marL="0" marR="0" lvl="0" indent="0" algn="r" defTabSz="9143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81613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ИАГ.3_текст+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74BE8E1F-6BC5-4F82-9E71-32C3D76013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4688" y="5930694"/>
            <a:ext cx="1656184" cy="370863"/>
          </a:xfrm>
          <a:prstGeom prst="rect">
            <a:avLst/>
          </a:prstGeom>
        </p:spPr>
      </p:pic>
      <p:pic>
        <p:nvPicPr>
          <p:cNvPr id="14" name="Рисунок 9"/>
          <p:cNvPicPr>
            <a:picLocks noChangeAspect="1"/>
          </p:cNvPicPr>
          <p:nvPr userDrawn="1"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859529"/>
            <a:ext cx="179832" cy="4675632"/>
          </a:xfrm>
          <a:prstGeom prst="rect">
            <a:avLst/>
          </a:prstGeom>
        </p:spPr>
      </p:pic>
      <p:pic>
        <p:nvPicPr>
          <p:cNvPr id="34" name="Рисунок 33" descr="018.pn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 flipH="1">
            <a:off x="1" y="951966"/>
            <a:ext cx="718720" cy="718720"/>
          </a:xfrm>
          <a:prstGeom prst="rect">
            <a:avLst/>
          </a:prstGeom>
        </p:spPr>
      </p:pic>
      <p:cxnSp>
        <p:nvCxnSpPr>
          <p:cNvPr id="38" name="Прямая соединительная линия 37"/>
          <p:cNvCxnSpPr/>
          <p:nvPr userDrawn="1"/>
        </p:nvCxnSpPr>
        <p:spPr>
          <a:xfrm>
            <a:off x="1007864" y="0"/>
            <a:ext cx="0" cy="558106"/>
          </a:xfrm>
          <a:prstGeom prst="line">
            <a:avLst/>
          </a:prstGeom>
          <a:ln w="38100">
            <a:solidFill>
              <a:srgbClr val="FAA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Текст 27"/>
          <p:cNvSpPr>
            <a:spLocks noGrp="1"/>
          </p:cNvSpPr>
          <p:nvPr>
            <p:ph type="body" sz="quarter" idx="12" hasCustomPrompt="1"/>
          </p:nvPr>
        </p:nvSpPr>
        <p:spPr>
          <a:xfrm>
            <a:off x="1101651" y="132273"/>
            <a:ext cx="6744304" cy="608379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9143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 b="1">
                <a:solidFill>
                  <a:srgbClr val="0084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sz="2800" b="1" dirty="0">
                <a:ln w="3175">
                  <a:noFill/>
                </a:ln>
                <a:solidFill>
                  <a:srgbClr val="0084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Диаграмма презентации: 3 цвета</a:t>
            </a:r>
          </a:p>
        </p:txBody>
      </p:sp>
      <p:sp>
        <p:nvSpPr>
          <p:cNvPr id="51" name="Текст 43"/>
          <p:cNvSpPr>
            <a:spLocks noGrp="1"/>
          </p:cNvSpPr>
          <p:nvPr>
            <p:ph type="body" sz="quarter" idx="14" hasCustomPrompt="1"/>
          </p:nvPr>
        </p:nvSpPr>
        <p:spPr>
          <a:xfrm>
            <a:off x="1151880" y="1491477"/>
            <a:ext cx="3582650" cy="312006"/>
          </a:xfrm>
        </p:spPr>
        <p:txBody>
          <a:bodyPr>
            <a:noAutofit/>
          </a:bodyPr>
          <a:lstStyle>
            <a:lvl1pPr>
              <a:defRPr sz="1400" b="1" baseline="0">
                <a:solidFill>
                  <a:srgbClr val="008466"/>
                </a:solidFill>
              </a:defRPr>
            </a:lvl1pPr>
          </a:lstStyle>
          <a:p>
            <a:r>
              <a:rPr lang="ru-RU" sz="1400" b="1" dirty="0">
                <a:solidFill>
                  <a:srgbClr val="0084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Название диаграммы</a:t>
            </a:r>
          </a:p>
        </p:txBody>
      </p:sp>
      <p:sp>
        <p:nvSpPr>
          <p:cNvPr id="54" name="Текст 50"/>
          <p:cNvSpPr>
            <a:spLocks noGrp="1"/>
          </p:cNvSpPr>
          <p:nvPr>
            <p:ph type="body" sz="quarter" idx="23" hasCustomPrompt="1"/>
          </p:nvPr>
        </p:nvSpPr>
        <p:spPr>
          <a:xfrm>
            <a:off x="1223888" y="4074577"/>
            <a:ext cx="3672408" cy="831600"/>
          </a:xfrm>
        </p:spPr>
        <p:txBody>
          <a:bodyPr/>
          <a:lstStyle>
            <a:lvl1pPr marL="0" marR="0" indent="0" algn="l" defTabSz="9143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20"/>
              </a:spcAft>
              <a:buClr>
                <a:srgbClr val="FAAF2D"/>
              </a:buClr>
              <a:buSzTx/>
              <a:buFont typeface="Arial" panose="020B0604020202020204" pitchFamily="34" charset="0"/>
              <a:buNone/>
              <a:tabLst/>
              <a:defRPr sz="1200" b="0" i="0" baseline="0"/>
            </a:lvl1pPr>
          </a:lstStyle>
          <a:p>
            <a:pPr>
              <a:spcAft>
                <a:spcPts val="800"/>
              </a:spcAft>
            </a:pPr>
            <a:r>
              <a:rPr lang="ru-RU" sz="1200" dirty="0">
                <a:solidFill>
                  <a:srgbClr val="4F595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Обновляя крупнейший и самый надежный банк страны, мы понимаем, что качественные масштабные перемены возможны только через </a:t>
            </a:r>
            <a:r>
              <a:rPr lang="ru-RU" sz="1200" b="1" dirty="0">
                <a:solidFill>
                  <a:srgbClr val="00826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улучшение</a:t>
            </a:r>
            <a:r>
              <a:rPr lang="ru-RU" sz="1200" dirty="0">
                <a:solidFill>
                  <a:srgbClr val="00826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00826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сервиса</a:t>
            </a:r>
            <a:r>
              <a:rPr lang="ru-RU" sz="1200" dirty="0">
                <a:solidFill>
                  <a:srgbClr val="00826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8" name="Диаграмма 48"/>
          <p:cNvSpPr>
            <a:spLocks noGrp="1"/>
          </p:cNvSpPr>
          <p:nvPr>
            <p:ph type="chart" sz="quarter" idx="13"/>
          </p:nvPr>
        </p:nvSpPr>
        <p:spPr>
          <a:xfrm>
            <a:off x="5673630" y="1491477"/>
            <a:ext cx="3600400" cy="34147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3" name="Текст 59"/>
          <p:cNvSpPr>
            <a:spLocks noGrp="1"/>
          </p:cNvSpPr>
          <p:nvPr>
            <p:ph type="body" sz="quarter" idx="25" hasCustomPrompt="1"/>
          </p:nvPr>
        </p:nvSpPr>
        <p:spPr>
          <a:xfrm>
            <a:off x="1153452" y="2144604"/>
            <a:ext cx="4174892" cy="1509846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3200" b="1">
                <a:solidFill>
                  <a:srgbClr val="FAAF2D"/>
                </a:solidFill>
              </a:defRPr>
            </a:lvl1pPr>
          </a:lstStyle>
          <a:p>
            <a:pPr lvl="0"/>
            <a:r>
              <a:rPr lang="ru-RU" dirty="0"/>
              <a:t>Мотивирующий заголовок!</a:t>
            </a:r>
          </a:p>
        </p:txBody>
      </p:sp>
      <p:sp>
        <p:nvSpPr>
          <p:cNvPr id="13" name="Номер слайда 34"/>
          <p:cNvSpPr txBox="1">
            <a:spLocks/>
          </p:cNvSpPr>
          <p:nvPr userDrawn="1"/>
        </p:nvSpPr>
        <p:spPr>
          <a:xfrm>
            <a:off x="9568102" y="5948397"/>
            <a:ext cx="495589" cy="335459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3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63A518-72E8-420A-870C-F76DBC1739BB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pPr marL="0" marR="0" lvl="0" indent="0" algn="r" defTabSz="9143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61970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КАРТ.1+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9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859529"/>
            <a:ext cx="179832" cy="4675632"/>
          </a:xfrm>
          <a:prstGeom prst="rect">
            <a:avLst/>
          </a:prstGeom>
        </p:spPr>
      </p:pic>
      <p:sp>
        <p:nvSpPr>
          <p:cNvPr id="17" name="Рисунок 39"/>
          <p:cNvSpPr>
            <a:spLocks noGrp="1"/>
          </p:cNvSpPr>
          <p:nvPr>
            <p:ph type="pic" sz="quarter" idx="18" hasCustomPrompt="1"/>
          </p:nvPr>
        </p:nvSpPr>
        <p:spPr>
          <a:xfrm>
            <a:off x="5391652" y="1848868"/>
            <a:ext cx="3917496" cy="3029718"/>
          </a:xfrm>
        </p:spPr>
        <p:txBody>
          <a:bodyPr>
            <a:normAutofit/>
          </a:bodyPr>
          <a:lstStyle>
            <a:lvl1pPr algn="ctr">
              <a:defRPr sz="900">
                <a:solidFill>
                  <a:srgbClr val="4F5955"/>
                </a:solidFill>
              </a:defRPr>
            </a:lvl1pPr>
          </a:lstStyle>
          <a:p>
            <a:r>
              <a:rPr lang="ru-RU" dirty="0"/>
              <a:t>Рисунок</a:t>
            </a:r>
          </a:p>
        </p:txBody>
      </p:sp>
      <p:sp>
        <p:nvSpPr>
          <p:cNvPr id="18" name="Текст 22"/>
          <p:cNvSpPr>
            <a:spLocks noGrp="1"/>
          </p:cNvSpPr>
          <p:nvPr>
            <p:ph type="body" sz="quarter" idx="11" hasCustomPrompt="1"/>
          </p:nvPr>
        </p:nvSpPr>
        <p:spPr>
          <a:xfrm>
            <a:off x="5391652" y="5014985"/>
            <a:ext cx="3913200" cy="36765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900" i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>
              <a:buClr>
                <a:srgbClr val="FAAF2D"/>
              </a:buClr>
            </a:pPr>
            <a:r>
              <a:rPr lang="ru-RU" sz="900" i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Подпись к изображению. Подробное описание изображения</a:t>
            </a:r>
          </a:p>
          <a:p>
            <a:pPr>
              <a:buClr>
                <a:srgbClr val="FAAF2D"/>
              </a:buClr>
            </a:pPr>
            <a:r>
              <a:rPr lang="ru-RU" sz="900" i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Детализация условий</a:t>
            </a:r>
          </a:p>
        </p:txBody>
      </p:sp>
      <p:sp>
        <p:nvSpPr>
          <p:cNvPr id="21" name="Текст 38"/>
          <p:cNvSpPr>
            <a:spLocks noGrp="1"/>
          </p:cNvSpPr>
          <p:nvPr>
            <p:ph type="body" sz="quarter" idx="19" hasCustomPrompt="1"/>
          </p:nvPr>
        </p:nvSpPr>
        <p:spPr>
          <a:xfrm>
            <a:off x="1127112" y="1783542"/>
            <a:ext cx="3913200" cy="3599100"/>
          </a:xfrm>
        </p:spPr>
        <p:txBody>
          <a:bodyPr>
            <a:normAutofit/>
          </a:bodyPr>
          <a:lstStyle>
            <a:lvl1pPr marL="0" marR="0" indent="0" algn="l" defTabSz="9143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pPr>
              <a:buClr>
                <a:srgbClr val="FAAF2D"/>
              </a:buClr>
            </a:pPr>
            <a:r>
              <a:rPr lang="ru-RU" sz="1400" dirty="0">
                <a:solidFill>
                  <a:srgbClr val="4F59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Группа неукоснительно соблюдает   общепризнанные принципы и нормы   международного права, законодательство  Республики Казахстан, законодательство       других стран, где Группа ведет бизнес,  внутренние положения и правила Группы. </a:t>
            </a:r>
            <a:endParaRPr lang="en-US" sz="1400" dirty="0">
              <a:solidFill>
                <a:srgbClr val="4F59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FAAF2D"/>
              </a:buClr>
            </a:pPr>
            <a:endParaRPr lang="en-US" sz="1400" dirty="0">
              <a:solidFill>
                <a:srgbClr val="4F59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FAAF2D"/>
              </a:buClr>
            </a:pPr>
            <a:r>
              <a:rPr lang="ru-RU" sz="1400" dirty="0">
                <a:solidFill>
                  <a:srgbClr val="4F59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Группа стремится к международным стандартам корпоративного управления и придерживается политики максимальной открытости и прозрачности деятельности для акционеров, клиентов, деловых партнеров, органов государственной власти, сотрудников. Надежность – ключевой фактор сохранения самого ценного актива – деловой репутации Группы.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ru-RU" dirty="0"/>
          </a:p>
        </p:txBody>
      </p:sp>
      <p:sp>
        <p:nvSpPr>
          <p:cNvPr id="26" name="Текст 27"/>
          <p:cNvSpPr>
            <a:spLocks noGrp="1"/>
          </p:cNvSpPr>
          <p:nvPr>
            <p:ph type="body" sz="quarter" idx="12" hasCustomPrompt="1"/>
          </p:nvPr>
        </p:nvSpPr>
        <p:spPr>
          <a:xfrm>
            <a:off x="1102377" y="132301"/>
            <a:ext cx="8114400" cy="818367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914371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 b="1" baseline="0">
                <a:solidFill>
                  <a:srgbClr val="0084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sz="2600" b="1" dirty="0">
                <a:ln w="3175">
                  <a:noFill/>
                </a:ln>
                <a:solidFill>
                  <a:srgbClr val="0084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Место для заголовка. Заголовок лучше сокращать до основного текста </a:t>
            </a:r>
          </a:p>
        </p:txBody>
      </p:sp>
      <p:pic>
        <p:nvPicPr>
          <p:cNvPr id="12" name="Рисунок 11" descr="018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102048" y="950668"/>
            <a:ext cx="617784" cy="617784"/>
          </a:xfrm>
          <a:prstGeom prst="rect">
            <a:avLst/>
          </a:prstGeom>
        </p:spPr>
      </p:pic>
      <p:cxnSp>
        <p:nvCxnSpPr>
          <p:cNvPr id="15" name="Прямая соединительная линия 10"/>
          <p:cNvCxnSpPr>
            <a:cxnSpLocks/>
          </p:cNvCxnSpPr>
          <p:nvPr userDrawn="1"/>
        </p:nvCxnSpPr>
        <p:spPr>
          <a:xfrm>
            <a:off x="1007864" y="0"/>
            <a:ext cx="0" cy="486098"/>
          </a:xfrm>
          <a:prstGeom prst="line">
            <a:avLst/>
          </a:prstGeom>
          <a:ln w="38100">
            <a:solidFill>
              <a:srgbClr val="FAA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4441" y="5933243"/>
            <a:ext cx="1639250" cy="367545"/>
          </a:xfrm>
          <a:prstGeom prst="rect">
            <a:avLst/>
          </a:prstGeom>
        </p:spPr>
      </p:pic>
      <p:sp>
        <p:nvSpPr>
          <p:cNvPr id="11" name="Номер слайда 34"/>
          <p:cNvSpPr txBox="1">
            <a:spLocks/>
          </p:cNvSpPr>
          <p:nvPr userDrawn="1"/>
        </p:nvSpPr>
        <p:spPr>
          <a:xfrm>
            <a:off x="9504808" y="5948397"/>
            <a:ext cx="495589" cy="335459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3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63A518-72E8-420A-870C-F76DBC1739BB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pPr marL="0" marR="0" lvl="0" indent="0" algn="r" defTabSz="9143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5497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ЗАГ.6_светл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00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564953" y="1382433"/>
            <a:ext cx="3844043" cy="3136116"/>
          </a:xfrm>
          <a:prstGeom prst="rect">
            <a:avLst/>
          </a:prstGeom>
        </p:spPr>
      </p:pic>
      <p:pic>
        <p:nvPicPr>
          <p:cNvPr id="8" name="Рисунок 7" descr="003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599817" y="1528244"/>
            <a:ext cx="1982195" cy="1982195"/>
          </a:xfrm>
          <a:prstGeom prst="rect">
            <a:avLst/>
          </a:prstGeom>
        </p:spPr>
      </p:pic>
      <p:pic>
        <p:nvPicPr>
          <p:cNvPr id="9" name="Рисунок 8" descr="002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213024" y="1520125"/>
            <a:ext cx="615896" cy="615896"/>
          </a:xfrm>
          <a:prstGeom prst="rect">
            <a:avLst/>
          </a:prstGeom>
        </p:spPr>
      </p:pic>
      <p:pic>
        <p:nvPicPr>
          <p:cNvPr id="10" name="Рисунок 9" descr="004.pn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8373265" y="1709338"/>
            <a:ext cx="576960" cy="576960"/>
          </a:xfrm>
          <a:prstGeom prst="rect">
            <a:avLst/>
          </a:prstGeom>
        </p:spPr>
      </p:pic>
      <p:pic>
        <p:nvPicPr>
          <p:cNvPr id="11" name="Рисунок 10" descr="005.png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8949328" y="1878773"/>
            <a:ext cx="818764" cy="818764"/>
          </a:xfrm>
          <a:prstGeom prst="rect">
            <a:avLst/>
          </a:prstGeom>
        </p:spPr>
      </p:pic>
      <p:pic>
        <p:nvPicPr>
          <p:cNvPr id="12" name="Рисунок 11" descr="006.pn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 flipH="1">
            <a:off x="8672917" y="2907694"/>
            <a:ext cx="962780" cy="962780"/>
          </a:xfrm>
          <a:prstGeom prst="rect">
            <a:avLst/>
          </a:prstGeom>
        </p:spPr>
      </p:pic>
      <p:pic>
        <p:nvPicPr>
          <p:cNvPr id="13" name="Рисунок 12" descr="007.png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7797201" y="3457689"/>
            <a:ext cx="750402" cy="750402"/>
          </a:xfrm>
          <a:prstGeom prst="rect">
            <a:avLst/>
          </a:prstGeom>
        </p:spPr>
      </p:pic>
      <p:pic>
        <p:nvPicPr>
          <p:cNvPr id="14" name="Рисунок 13" descr="008.png"/>
          <p:cNvPicPr>
            <a:picLocks noChangeAspect="1"/>
          </p:cNvPicPr>
          <p:nvPr userDrawn="1"/>
        </p:nvPicPr>
        <p:blipFill>
          <a:blip r:embed="rId9" cstate="print"/>
          <a:stretch>
            <a:fillRect/>
          </a:stretch>
        </p:blipFill>
        <p:spPr>
          <a:xfrm>
            <a:off x="6429047" y="3637122"/>
            <a:ext cx="674340" cy="674340"/>
          </a:xfrm>
          <a:prstGeom prst="rect">
            <a:avLst/>
          </a:prstGeom>
        </p:spPr>
      </p:pic>
      <p:pic>
        <p:nvPicPr>
          <p:cNvPr id="15" name="Рисунок 14" descr="009.png"/>
          <p:cNvPicPr>
            <a:picLocks noChangeAspect="1"/>
          </p:cNvPicPr>
          <p:nvPr userDrawn="1"/>
        </p:nvPicPr>
        <p:blipFill>
          <a:blip r:embed="rId10" cstate="print"/>
          <a:stretch>
            <a:fillRect/>
          </a:stretch>
        </p:blipFill>
        <p:spPr>
          <a:xfrm>
            <a:off x="5204913" y="2937905"/>
            <a:ext cx="817656" cy="817656"/>
          </a:xfrm>
          <a:prstGeom prst="rect">
            <a:avLst/>
          </a:prstGeom>
        </p:spPr>
      </p:pic>
      <p:pic>
        <p:nvPicPr>
          <p:cNvPr id="16" name="Рисунок 15" descr="010.png"/>
          <p:cNvPicPr>
            <a:picLocks noChangeAspect="1"/>
          </p:cNvPicPr>
          <p:nvPr userDrawn="1"/>
        </p:nvPicPr>
        <p:blipFill>
          <a:blip r:embed="rId11" cstate="print"/>
          <a:stretch>
            <a:fillRect/>
          </a:stretch>
        </p:blipFill>
        <p:spPr>
          <a:xfrm>
            <a:off x="863848" y="1134172"/>
            <a:ext cx="914843" cy="918146"/>
          </a:xfrm>
          <a:prstGeom prst="rect">
            <a:avLst/>
          </a:prstGeom>
        </p:spPr>
      </p:pic>
      <p:pic>
        <p:nvPicPr>
          <p:cNvPr id="17" name="Рисунок 16" descr="001.png"/>
          <p:cNvPicPr>
            <a:picLocks noChangeAspect="1"/>
          </p:cNvPicPr>
          <p:nvPr userDrawn="1"/>
        </p:nvPicPr>
        <p:blipFill>
          <a:blip r:embed="rId12" cstate="print"/>
          <a:stretch>
            <a:fillRect/>
          </a:stretch>
        </p:blipFill>
        <p:spPr>
          <a:xfrm>
            <a:off x="5420937" y="1475239"/>
            <a:ext cx="980479" cy="980479"/>
          </a:xfrm>
          <a:prstGeom prst="rect">
            <a:avLst/>
          </a:prstGeom>
        </p:spPr>
      </p:pic>
      <p:sp>
        <p:nvSpPr>
          <p:cNvPr id="25" name="Текст 25"/>
          <p:cNvSpPr>
            <a:spLocks noGrp="1"/>
          </p:cNvSpPr>
          <p:nvPr>
            <p:ph type="body" sz="quarter" idx="10" hasCustomPrompt="1"/>
          </p:nvPr>
        </p:nvSpPr>
        <p:spPr>
          <a:xfrm>
            <a:off x="866025" y="2231856"/>
            <a:ext cx="3979790" cy="12924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171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755" b="1">
                <a:solidFill>
                  <a:srgbClr val="0084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sz="1755" b="1" dirty="0">
                <a:ln w="3175">
                  <a:noFill/>
                </a:ln>
                <a:solidFill>
                  <a:srgbClr val="0084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Обложка Б1: Легкий деловой шаблон: короткий заголовок</a:t>
            </a:r>
            <a:endParaRPr lang="en-US" sz="1755" b="1" dirty="0">
              <a:ln w="3175">
                <a:noFill/>
              </a:ln>
              <a:solidFill>
                <a:srgbClr val="0084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Текст 36"/>
          <p:cNvSpPr>
            <a:spLocks noGrp="1"/>
          </p:cNvSpPr>
          <p:nvPr>
            <p:ph type="body" sz="quarter" idx="11" hasCustomPrompt="1"/>
          </p:nvPr>
        </p:nvSpPr>
        <p:spPr>
          <a:xfrm>
            <a:off x="861151" y="3950485"/>
            <a:ext cx="4258800" cy="52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945" baseline="0">
                <a:solidFill>
                  <a:srgbClr val="0084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ru-RU" dirty="0"/>
              <a:t>Дата или пара тезисов презентации.           Автор, департамент и другое описание.</a:t>
            </a:r>
          </a:p>
        </p:txBody>
      </p:sp>
      <p:pic>
        <p:nvPicPr>
          <p:cNvPr id="20" name="Рисунок 9"/>
          <p:cNvPicPr>
            <a:picLocks noChangeAspect="1"/>
          </p:cNvPicPr>
          <p:nvPr userDrawn="1"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-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859532"/>
            <a:ext cx="179833" cy="4675632"/>
          </a:xfrm>
          <a:prstGeom prst="rect">
            <a:avLst/>
          </a:prstGeom>
        </p:spPr>
      </p:pic>
      <p:pic>
        <p:nvPicPr>
          <p:cNvPr id="31" name="Рисунок 30">
            <a:extLst>
              <a:ext uri="{FF2B5EF4-FFF2-40B4-BE49-F238E27FC236}">
                <a16:creationId xmlns:a16="http://schemas.microsoft.com/office/drawing/2014/main" id="{7A588A28-56BC-4982-B626-783AE989A96E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354" y="5073854"/>
            <a:ext cx="246612" cy="339338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258EFB57-5180-4856-B864-F4F39DC82C49}"/>
              </a:ext>
            </a:extLst>
          </p:cNvPr>
          <p:cNvSpPr txBox="1"/>
          <p:nvPr userDrawn="1"/>
        </p:nvSpPr>
        <p:spPr>
          <a:xfrm>
            <a:off x="867779" y="5078554"/>
            <a:ext cx="938077" cy="2169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10" b="1" dirty="0">
                <a:solidFill>
                  <a:srgbClr val="FAAF2D"/>
                </a:solidFill>
                <a:latin typeface="Myriad Pro K" panose="020B0503030403020204" pitchFamily="34" charset="0"/>
                <a:cs typeface="Arial" panose="020B0604020202020204" pitchFamily="34" charset="0"/>
                <a:hlinkClick r:id="rId16"/>
              </a:rPr>
              <a:t>halykfinance.kz</a:t>
            </a:r>
            <a:endParaRPr lang="ru-RU" sz="810" b="1" dirty="0">
              <a:solidFill>
                <a:srgbClr val="FAAF2D"/>
              </a:solidFill>
              <a:latin typeface="Myriad Pro K" panose="020B0503030403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>
            <a:hlinkClick r:id="rId17"/>
            <a:extLst>
              <a:ext uri="{FF2B5EF4-FFF2-40B4-BE49-F238E27FC236}">
                <a16:creationId xmlns:a16="http://schemas.microsoft.com/office/drawing/2014/main" id="{1B833650-4564-461C-ADCD-533BE42245D3}"/>
              </a:ext>
            </a:extLst>
          </p:cNvPr>
          <p:cNvSpPr txBox="1"/>
          <p:nvPr userDrawn="1"/>
        </p:nvSpPr>
        <p:spPr>
          <a:xfrm>
            <a:off x="2567967" y="5089635"/>
            <a:ext cx="1673856" cy="2169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10" b="1" dirty="0">
                <a:solidFill>
                  <a:srgbClr val="FAAF2D"/>
                </a:solidFill>
                <a:latin typeface="Myriad Pro K" panose="020B0503030403020204" pitchFamily="34" charset="0"/>
                <a:cs typeface="Arial" panose="020B0604020202020204" pitchFamily="34" charset="0"/>
                <a:hlinkClick r:id="rId18"/>
              </a:rPr>
              <a:t>facebook.com/halykfinance.kz</a:t>
            </a:r>
            <a:endParaRPr lang="en-US" sz="810" b="1" dirty="0">
              <a:solidFill>
                <a:srgbClr val="FAAF2D"/>
              </a:solidFill>
              <a:latin typeface="Myriad Pro K" panose="020B0503030403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3104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5176E8-D6DF-49C6-83EE-9E9C27D81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793" y="1570823"/>
            <a:ext cx="8694539" cy="2620952"/>
          </a:xfrm>
        </p:spPr>
        <p:txBody>
          <a:bodyPr anchor="b"/>
          <a:lstStyle>
            <a:lvl1pPr>
              <a:defRPr sz="496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BB320D3-F90B-4B31-85D8-1B22190F14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793" y="4216570"/>
            <a:ext cx="8694539" cy="1378297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1pPr>
            <a:lvl2pPr marL="378013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2pPr>
            <a:lvl3pPr marL="756026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403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205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90065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807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609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410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C884D40-9E36-44FA-9748-DCB927642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B53FF-7F31-4160-BC2C-63F30EA64549}" type="datetimeFigureOut">
              <a:rPr lang="ru-RU" smtClean="0"/>
              <a:t>18.04.2024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826BDFE-38CA-40CF-9A29-A5EB2AEEB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0BE2144-D1D1-4E85-840A-3C9C0F88C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1BAAF-6BE9-43D7-A118-A10083BC3E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9036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1CD48A-2380-41B9-BB71-E2654EC5B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880124B-A932-4145-9668-9E94B96389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3043" y="1677293"/>
            <a:ext cx="4284266" cy="399779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E39FADB-59CD-4873-9C48-29B7F49E0D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03316" y="1677293"/>
            <a:ext cx="4284266" cy="399779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D97AA0F-A01E-4B45-BAD2-3B641ECA0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B53FF-7F31-4160-BC2C-63F30EA64549}" type="datetimeFigureOut">
              <a:rPr lang="ru-RU" smtClean="0"/>
              <a:t>18.04.2024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C290EE8-C774-4976-87EA-79AC0A3C5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9C52BC5-5888-44B6-9B30-2EEE9B527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1BAAF-6BE9-43D7-A118-A10083BC3E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197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D14CBD-1B88-4344-ACD9-4EDF275DA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4356" y="335459"/>
            <a:ext cx="8694539" cy="1217861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5763BB1-2DF1-444F-9BCD-E35F4AED0F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4357" y="1544569"/>
            <a:ext cx="4264576" cy="756969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8013" indent="0">
              <a:buNone/>
              <a:defRPr sz="1654" b="1"/>
            </a:lvl2pPr>
            <a:lvl3pPr marL="756026" indent="0">
              <a:buNone/>
              <a:defRPr sz="1488" b="1"/>
            </a:lvl3pPr>
            <a:lvl4pPr marL="1134039" indent="0">
              <a:buNone/>
              <a:defRPr sz="1323" b="1"/>
            </a:lvl4pPr>
            <a:lvl5pPr marL="1512052" indent="0">
              <a:buNone/>
              <a:defRPr sz="1323" b="1"/>
            </a:lvl5pPr>
            <a:lvl6pPr marL="1890065" indent="0">
              <a:buNone/>
              <a:defRPr sz="1323" b="1"/>
            </a:lvl6pPr>
            <a:lvl7pPr marL="2268078" indent="0">
              <a:buNone/>
              <a:defRPr sz="1323" b="1"/>
            </a:lvl7pPr>
            <a:lvl8pPr marL="2646091" indent="0">
              <a:buNone/>
              <a:defRPr sz="1323" b="1"/>
            </a:lvl8pPr>
            <a:lvl9pPr marL="3024104" indent="0">
              <a:buNone/>
              <a:defRPr sz="132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D1ECD34-FBF2-435E-B8AA-2C05D0FB0F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4357" y="2301538"/>
            <a:ext cx="4264576" cy="338521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56AB183-8612-4050-A846-82CE113140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03316" y="1544569"/>
            <a:ext cx="4285579" cy="756969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8013" indent="0">
              <a:buNone/>
              <a:defRPr sz="1654" b="1"/>
            </a:lvl2pPr>
            <a:lvl3pPr marL="756026" indent="0">
              <a:buNone/>
              <a:defRPr sz="1488" b="1"/>
            </a:lvl3pPr>
            <a:lvl4pPr marL="1134039" indent="0">
              <a:buNone/>
              <a:defRPr sz="1323" b="1"/>
            </a:lvl4pPr>
            <a:lvl5pPr marL="1512052" indent="0">
              <a:buNone/>
              <a:defRPr sz="1323" b="1"/>
            </a:lvl5pPr>
            <a:lvl6pPr marL="1890065" indent="0">
              <a:buNone/>
              <a:defRPr sz="1323" b="1"/>
            </a:lvl6pPr>
            <a:lvl7pPr marL="2268078" indent="0">
              <a:buNone/>
              <a:defRPr sz="1323" b="1"/>
            </a:lvl7pPr>
            <a:lvl8pPr marL="2646091" indent="0">
              <a:buNone/>
              <a:defRPr sz="1323" b="1"/>
            </a:lvl8pPr>
            <a:lvl9pPr marL="3024104" indent="0">
              <a:buNone/>
              <a:defRPr sz="132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8E10DFC-C367-4E7D-A5E7-E626574675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03316" y="2301538"/>
            <a:ext cx="4285579" cy="338521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384844E-8769-42EA-9A40-C30FB250A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B53FF-7F31-4160-BC2C-63F30EA64549}" type="datetimeFigureOut">
              <a:rPr lang="ru-RU" smtClean="0"/>
              <a:t>18.04.2024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FD30D6A-2C99-4CAC-904C-E91BA0EDA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526D182-824A-4179-9BF5-9C890A659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1BAAF-6BE9-43D7-A118-A10083BC3E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931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C5EE4F-3A68-4B36-889D-A5114663C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154967A-6C8E-4E58-B530-3C81EDAE2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B53FF-7F31-4160-BC2C-63F30EA64549}" type="datetimeFigureOut">
              <a:rPr lang="ru-RU" smtClean="0"/>
              <a:t>18.04.2024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6ED08C6-DAC4-4CAB-A6A9-7CEB0E5AB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63F6365-A5DE-4709-8B2A-83FCDF399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1BAAF-6BE9-43D7-A118-A10083BC3E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4165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2178FDC-78C8-4872-99C5-18D989CF9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B53FF-7F31-4160-BC2C-63F30EA64549}" type="datetimeFigureOut">
              <a:rPr lang="ru-RU" smtClean="0"/>
              <a:t>18.04.2024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ABFED75-2626-40C8-A887-FDF808911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2FF1FC4-3AC2-4D1E-947F-F9A0E2402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1BAAF-6BE9-43D7-A118-A10083BC3E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9823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855E04-9416-45FD-AA72-F15DD7114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4356" y="420052"/>
            <a:ext cx="3251264" cy="1470184"/>
          </a:xfrm>
        </p:spPr>
        <p:txBody>
          <a:bodyPr anchor="b"/>
          <a:lstStyle>
            <a:lvl1pPr>
              <a:defRPr sz="2646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83E60C8-70EE-4907-9499-F50FB78205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5579" y="907197"/>
            <a:ext cx="5103316" cy="4477643"/>
          </a:xfrm>
        </p:spPr>
        <p:txBody>
          <a:bodyPr/>
          <a:lstStyle>
            <a:lvl1pPr>
              <a:defRPr sz="2646"/>
            </a:lvl1pPr>
            <a:lvl2pPr>
              <a:defRPr sz="2315"/>
            </a:lvl2pPr>
            <a:lvl3pPr>
              <a:defRPr sz="1984"/>
            </a:lvl3pPr>
            <a:lvl4pPr>
              <a:defRPr sz="1654"/>
            </a:lvl4pPr>
            <a:lvl5pPr>
              <a:defRPr sz="1654"/>
            </a:lvl5pPr>
            <a:lvl6pPr>
              <a:defRPr sz="1654"/>
            </a:lvl6pPr>
            <a:lvl7pPr>
              <a:defRPr sz="1654"/>
            </a:lvl7pPr>
            <a:lvl8pPr>
              <a:defRPr sz="1654"/>
            </a:lvl8pPr>
            <a:lvl9pPr>
              <a:defRPr sz="1654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F0EE590-C936-4981-A0F0-635A8DA20B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4356" y="1890236"/>
            <a:ext cx="3251264" cy="3501897"/>
          </a:xfrm>
        </p:spPr>
        <p:txBody>
          <a:bodyPr/>
          <a:lstStyle>
            <a:lvl1pPr marL="0" indent="0">
              <a:buNone/>
              <a:defRPr sz="1323"/>
            </a:lvl1pPr>
            <a:lvl2pPr marL="378013" indent="0">
              <a:buNone/>
              <a:defRPr sz="1158"/>
            </a:lvl2pPr>
            <a:lvl3pPr marL="756026" indent="0">
              <a:buNone/>
              <a:defRPr sz="992"/>
            </a:lvl3pPr>
            <a:lvl4pPr marL="1134039" indent="0">
              <a:buNone/>
              <a:defRPr sz="827"/>
            </a:lvl4pPr>
            <a:lvl5pPr marL="1512052" indent="0">
              <a:buNone/>
              <a:defRPr sz="827"/>
            </a:lvl5pPr>
            <a:lvl6pPr marL="1890065" indent="0">
              <a:buNone/>
              <a:defRPr sz="827"/>
            </a:lvl6pPr>
            <a:lvl7pPr marL="2268078" indent="0">
              <a:buNone/>
              <a:defRPr sz="827"/>
            </a:lvl7pPr>
            <a:lvl8pPr marL="2646091" indent="0">
              <a:buNone/>
              <a:defRPr sz="827"/>
            </a:lvl8pPr>
            <a:lvl9pPr marL="3024104" indent="0">
              <a:buNone/>
              <a:defRPr sz="82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EBE9A3D-B758-4E92-A430-A5199DF72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B53FF-7F31-4160-BC2C-63F30EA64549}" type="datetimeFigureOut">
              <a:rPr lang="ru-RU" smtClean="0"/>
              <a:t>18.04.2024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699631C-C62F-4B88-B4EF-0FF837472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23551C7-6BCE-441F-947C-289442CDF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1BAAF-6BE9-43D7-A118-A10083BC3E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489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A20AF3-E0B2-4D80-BE60-5C4D17289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4356" y="420052"/>
            <a:ext cx="3251264" cy="1470184"/>
          </a:xfrm>
        </p:spPr>
        <p:txBody>
          <a:bodyPr anchor="b"/>
          <a:lstStyle>
            <a:lvl1pPr>
              <a:defRPr sz="2646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0354CBD-6FFD-422F-B9B2-EDCF2012E6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85579" y="907197"/>
            <a:ext cx="5103316" cy="4477643"/>
          </a:xfrm>
        </p:spPr>
        <p:txBody>
          <a:bodyPr/>
          <a:lstStyle>
            <a:lvl1pPr marL="0" indent="0">
              <a:buNone/>
              <a:defRPr sz="2646"/>
            </a:lvl1pPr>
            <a:lvl2pPr marL="378013" indent="0">
              <a:buNone/>
              <a:defRPr sz="2315"/>
            </a:lvl2pPr>
            <a:lvl3pPr marL="756026" indent="0">
              <a:buNone/>
              <a:defRPr sz="1984"/>
            </a:lvl3pPr>
            <a:lvl4pPr marL="1134039" indent="0">
              <a:buNone/>
              <a:defRPr sz="1654"/>
            </a:lvl4pPr>
            <a:lvl5pPr marL="1512052" indent="0">
              <a:buNone/>
              <a:defRPr sz="1654"/>
            </a:lvl5pPr>
            <a:lvl6pPr marL="1890065" indent="0">
              <a:buNone/>
              <a:defRPr sz="1654"/>
            </a:lvl6pPr>
            <a:lvl7pPr marL="2268078" indent="0">
              <a:buNone/>
              <a:defRPr sz="1654"/>
            </a:lvl7pPr>
            <a:lvl8pPr marL="2646091" indent="0">
              <a:buNone/>
              <a:defRPr sz="1654"/>
            </a:lvl8pPr>
            <a:lvl9pPr marL="3024104" indent="0">
              <a:buNone/>
              <a:defRPr sz="1654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1C1B4CB-234F-403F-9AE5-340F5FDBF1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4356" y="1890236"/>
            <a:ext cx="3251264" cy="3501897"/>
          </a:xfrm>
        </p:spPr>
        <p:txBody>
          <a:bodyPr/>
          <a:lstStyle>
            <a:lvl1pPr marL="0" indent="0">
              <a:buNone/>
              <a:defRPr sz="1323"/>
            </a:lvl1pPr>
            <a:lvl2pPr marL="378013" indent="0">
              <a:buNone/>
              <a:defRPr sz="1158"/>
            </a:lvl2pPr>
            <a:lvl3pPr marL="756026" indent="0">
              <a:buNone/>
              <a:defRPr sz="992"/>
            </a:lvl3pPr>
            <a:lvl4pPr marL="1134039" indent="0">
              <a:buNone/>
              <a:defRPr sz="827"/>
            </a:lvl4pPr>
            <a:lvl5pPr marL="1512052" indent="0">
              <a:buNone/>
              <a:defRPr sz="827"/>
            </a:lvl5pPr>
            <a:lvl6pPr marL="1890065" indent="0">
              <a:buNone/>
              <a:defRPr sz="827"/>
            </a:lvl6pPr>
            <a:lvl7pPr marL="2268078" indent="0">
              <a:buNone/>
              <a:defRPr sz="827"/>
            </a:lvl7pPr>
            <a:lvl8pPr marL="2646091" indent="0">
              <a:buNone/>
              <a:defRPr sz="827"/>
            </a:lvl8pPr>
            <a:lvl9pPr marL="3024104" indent="0">
              <a:buNone/>
              <a:defRPr sz="82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DC9BFAB-BEF2-4114-831D-87630E33B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B53FF-7F31-4160-BC2C-63F30EA64549}" type="datetimeFigureOut">
              <a:rPr lang="ru-RU" smtClean="0"/>
              <a:t>18.04.2024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ED38D80-E6F6-422C-8839-3A9239844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BCFE0E6-07F5-4DCD-9B21-5C7BDE075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1BAAF-6BE9-43D7-A118-A10083BC3E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2521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F224BD-A35C-4935-8ADF-2CF75346F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043" y="335459"/>
            <a:ext cx="8694539" cy="1217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3CC51FA-43D5-4D27-B0FB-0A00A4D730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043" y="1677293"/>
            <a:ext cx="8694539" cy="3997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9999FB4-A87C-4C84-9DDD-EA8D021683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3043" y="5839897"/>
            <a:ext cx="2268141" cy="3354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B53FF-7F31-4160-BC2C-63F30EA64549}" type="datetimeFigureOut">
              <a:rPr lang="ru-RU" smtClean="0"/>
              <a:t>18.04.2024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024C395-92A9-42B3-AABF-EE04C1834B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39207" y="5839897"/>
            <a:ext cx="3402211" cy="3354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AB9EF94-6C0B-4342-B5AE-DD3F600CE9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19441" y="5839897"/>
            <a:ext cx="2268141" cy="3354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1BAAF-6BE9-43D7-A118-A10083BC3E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1764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1" r:id="rId1"/>
    <p:sldLayoutId id="2147483922" r:id="rId2"/>
    <p:sldLayoutId id="2147483923" r:id="rId3"/>
    <p:sldLayoutId id="2147483924" r:id="rId4"/>
    <p:sldLayoutId id="2147483925" r:id="rId5"/>
    <p:sldLayoutId id="2147483926" r:id="rId6"/>
    <p:sldLayoutId id="2147483927" r:id="rId7"/>
    <p:sldLayoutId id="2147483928" r:id="rId8"/>
    <p:sldLayoutId id="2147483929" r:id="rId9"/>
    <p:sldLayoutId id="2147483930" r:id="rId10"/>
    <p:sldLayoutId id="2147483931" r:id="rId11"/>
    <p:sldLayoutId id="2147483935" r:id="rId12"/>
    <p:sldLayoutId id="2147483680" r:id="rId13"/>
    <p:sldLayoutId id="2147483650" r:id="rId14"/>
    <p:sldLayoutId id="2147483654" r:id="rId15"/>
    <p:sldLayoutId id="2147483663" r:id="rId16"/>
    <p:sldLayoutId id="2147483664" r:id="rId17"/>
    <p:sldLayoutId id="2147483667" r:id="rId18"/>
    <p:sldLayoutId id="2147483668" r:id="rId19"/>
    <p:sldLayoutId id="2147483681" r:id="rId20"/>
    <p:sldLayoutId id="2147483655" r:id="rId21"/>
    <p:sldLayoutId id="2147483682" r:id="rId22"/>
    <p:sldLayoutId id="2147483671" r:id="rId23"/>
    <p:sldLayoutId id="2147483672" r:id="rId24"/>
    <p:sldLayoutId id="2147483673" r:id="rId25"/>
    <p:sldLayoutId id="2147483937" r:id="rId26"/>
    <p:sldLayoutId id="2147483938" r:id="rId27"/>
  </p:sldLayoutIdLst>
  <p:txStyles>
    <p:titleStyle>
      <a:lvl1pPr algn="l" defTabSz="756026" rtl="0" eaLnBrk="1" latinLnBrk="0" hangingPunct="1">
        <a:lnSpc>
          <a:spcPct val="90000"/>
        </a:lnSpc>
        <a:spcBef>
          <a:spcPct val="0"/>
        </a:spcBef>
        <a:buNone/>
        <a:defRPr sz="363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006" indent="-189006" algn="l" defTabSz="756026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7019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5032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4" kern="1200">
          <a:solidFill>
            <a:schemeClr val="tx1"/>
          </a:solidFill>
          <a:latin typeface="+mn-lt"/>
          <a:ea typeface="+mn-ea"/>
          <a:cs typeface="+mn-cs"/>
        </a:defRPr>
      </a:lvl3pPr>
      <a:lvl4pPr marL="1323045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1058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9071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7084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5097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3110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8013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6026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4039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2052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90065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8078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6091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4104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60179" y="2193832"/>
            <a:ext cx="4364451" cy="1100578"/>
          </a:xfrm>
        </p:spPr>
        <p:txBody>
          <a:bodyPr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600" b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Круглый стол</a:t>
            </a:r>
            <a:endParaRPr lang="ru-RU" sz="160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600" b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«Как повысить эффективность государственных финансов?»</a:t>
            </a:r>
            <a:endParaRPr lang="ru-RU" sz="16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D43F4473-3453-7FB6-4E36-B599A40AA346}"/>
              </a:ext>
            </a:extLst>
          </p:cNvPr>
          <p:cNvSpPr txBox="1">
            <a:spLocks/>
          </p:cNvSpPr>
          <p:nvPr/>
        </p:nvSpPr>
        <p:spPr bwMode="auto">
          <a:xfrm>
            <a:off x="860179" y="3510434"/>
            <a:ext cx="3082762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6704" tIns="56704" rIns="56704" bIns="56704" numCol="1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lnSpc>
                <a:spcPct val="85000"/>
              </a:lnSpc>
              <a:spcBef>
                <a:spcPct val="20000"/>
              </a:spcBef>
              <a:spcAft>
                <a:spcPct val="10000"/>
              </a:spcAft>
              <a:buNone/>
              <a:defRPr sz="1143" b="0" baseline="0">
                <a:solidFill>
                  <a:srgbClr val="0084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28600" indent="-227013" algn="l" rtl="0" eaLnBrk="1" fontAlgn="base" hangingPunct="1">
              <a:spcBef>
                <a:spcPct val="10000"/>
              </a:spcBef>
              <a:spcAft>
                <a:spcPct val="10000"/>
              </a:spcAft>
              <a:buClr>
                <a:schemeClr val="bg1"/>
              </a:buClr>
              <a:buSzPct val="110000"/>
              <a:buFont typeface="Wingdings" panose="05000000000000000000" pitchFamily="2" charset="2"/>
              <a:buChar char="§"/>
              <a:defRPr lang="en-US" sz="1400" b="0" dirty="0" smtClean="0">
                <a:solidFill>
                  <a:schemeClr val="tx1"/>
                </a:solidFill>
                <a:latin typeface="+mn-lt"/>
              </a:defRPr>
            </a:lvl2pPr>
            <a:lvl3pPr marL="473950" indent="-226921" algn="l" rtl="0" eaLnBrk="1" fontAlgn="base" hangingPunct="1">
              <a:spcBef>
                <a:spcPct val="10000"/>
              </a:spcBef>
              <a:spcAft>
                <a:spcPct val="10000"/>
              </a:spcAft>
              <a:buClr>
                <a:schemeClr val="bg1"/>
              </a:buClr>
              <a:buSzPct val="100000"/>
              <a:buFont typeface="Arial" pitchFamily="34" charset="0"/>
              <a:buChar char="–"/>
              <a:defRPr lang="en-US" sz="1050" b="0" dirty="0" smtClean="0">
                <a:solidFill>
                  <a:schemeClr val="tx1"/>
                </a:solidFill>
                <a:latin typeface="+mn-lt"/>
              </a:defRPr>
            </a:lvl3pPr>
            <a:lvl4pPr marL="667839" indent="-208251" algn="l" rtl="0" eaLnBrk="1" fontAlgn="base" hangingPunct="1">
              <a:spcBef>
                <a:spcPct val="10000"/>
              </a:spcBef>
              <a:spcAft>
                <a:spcPct val="10000"/>
              </a:spcAft>
              <a:buClr>
                <a:schemeClr val="bg1"/>
              </a:buClr>
              <a:buSzPct val="130000"/>
              <a:buChar char="•"/>
              <a:defRPr lang="en-US" sz="1050" b="0" dirty="0" smtClean="0">
                <a:solidFill>
                  <a:schemeClr val="tx1"/>
                </a:solidFill>
                <a:latin typeface="+mn-lt"/>
              </a:defRPr>
            </a:lvl4pPr>
            <a:lvl5pPr marL="913430" indent="-226921" algn="l" rtl="0" eaLnBrk="1" fontAlgn="base" hangingPunct="1">
              <a:spcBef>
                <a:spcPct val="10000"/>
              </a:spcBef>
              <a:spcAft>
                <a:spcPct val="10000"/>
              </a:spcAft>
              <a:buClr>
                <a:schemeClr val="bg1"/>
              </a:buClr>
              <a:buSzPct val="80000"/>
              <a:buChar char="–"/>
              <a:defRPr lang="en-US" sz="900" b="0" dirty="0" smtClean="0">
                <a:solidFill>
                  <a:schemeClr val="tx1"/>
                </a:solidFill>
                <a:latin typeface="+mn-lt"/>
              </a:defRPr>
            </a:lvl5pPr>
            <a:lvl6pPr marL="1370250" indent="-227848" algn="l" rtl="0" eaLnBrk="1" fontAlgn="base" hangingPunct="1">
              <a:spcBef>
                <a:spcPct val="10000"/>
              </a:spcBef>
              <a:spcAft>
                <a:spcPct val="10000"/>
              </a:spcAft>
              <a:buClr>
                <a:schemeClr val="tx2"/>
              </a:buClr>
              <a:buSzPct val="80000"/>
              <a:buChar char="–"/>
              <a:defRPr sz="1357" b="0">
                <a:solidFill>
                  <a:schemeClr val="tx1"/>
                </a:solidFill>
                <a:latin typeface="+mn-lt"/>
              </a:defRPr>
            </a:lvl6pPr>
            <a:lvl7pPr marL="1825944" indent="-227848" algn="l" rtl="0" eaLnBrk="1" fontAlgn="base" hangingPunct="1">
              <a:spcBef>
                <a:spcPct val="10000"/>
              </a:spcBef>
              <a:spcAft>
                <a:spcPct val="10000"/>
              </a:spcAft>
              <a:buClr>
                <a:schemeClr val="tx2"/>
              </a:buClr>
              <a:buSzPct val="80000"/>
              <a:buChar char="–"/>
              <a:defRPr sz="1357" b="1">
                <a:solidFill>
                  <a:schemeClr val="tx1"/>
                </a:solidFill>
                <a:latin typeface="+mn-lt"/>
              </a:defRPr>
            </a:lvl7pPr>
            <a:lvl8pPr marL="2281639" indent="-227848" algn="l" rtl="0" eaLnBrk="1" fontAlgn="base" hangingPunct="1">
              <a:spcBef>
                <a:spcPct val="10000"/>
              </a:spcBef>
              <a:spcAft>
                <a:spcPct val="10000"/>
              </a:spcAft>
              <a:buClr>
                <a:schemeClr val="tx2"/>
              </a:buClr>
              <a:buSzPct val="80000"/>
              <a:buChar char="–"/>
              <a:defRPr sz="1357" b="1">
                <a:solidFill>
                  <a:schemeClr val="tx1"/>
                </a:solidFill>
                <a:latin typeface="+mn-lt"/>
              </a:defRPr>
            </a:lvl8pPr>
            <a:lvl9pPr marL="2737334" indent="-227848" algn="l" rtl="0" eaLnBrk="1" fontAlgn="base" hangingPunct="1">
              <a:spcBef>
                <a:spcPct val="10000"/>
              </a:spcBef>
              <a:spcAft>
                <a:spcPct val="10000"/>
              </a:spcAft>
              <a:buClr>
                <a:schemeClr val="tx2"/>
              </a:buClr>
              <a:buSzPct val="80000"/>
              <a:buChar char="–"/>
              <a:defRPr sz="1357" b="1">
                <a:solidFill>
                  <a:schemeClr val="tx1"/>
                </a:solidFill>
                <a:latin typeface="+mn-lt"/>
              </a:defRPr>
            </a:lvl9pPr>
          </a:lstStyle>
          <a:p>
            <a:pPr defTabSz="567019">
              <a:lnSpc>
                <a:spcPct val="120000"/>
              </a:lnSpc>
              <a:spcAft>
                <a:spcPts val="600"/>
              </a:spcAft>
            </a:pPr>
            <a:r>
              <a:rPr lang="ru-RU" sz="1000" b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Мурат Темирханов</a:t>
            </a:r>
            <a:r>
              <a:rPr lang="ru-RU" sz="10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, советник председателя Правления </a:t>
            </a:r>
            <a:br>
              <a:rPr lang="en-US" sz="10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ru-RU" sz="10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АО «</a:t>
            </a:r>
            <a:r>
              <a:rPr lang="ru-RU" sz="1000" dirty="0" err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Halyk</a:t>
            </a:r>
            <a:r>
              <a:rPr lang="ru-RU" sz="10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Finance»</a:t>
            </a:r>
            <a:endParaRPr lang="ru-RU" sz="1000" i="1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567019"/>
            <a:r>
              <a:rPr lang="en-US" sz="900" kern="0" dirty="0">
                <a:latin typeface="Verdana" panose="020B0604030504040204" pitchFamily="34" charset="0"/>
                <a:ea typeface="Verdana" panose="020B0604030504040204" pitchFamily="34" charset="0"/>
              </a:rPr>
              <a:t>19</a:t>
            </a:r>
            <a:r>
              <a:rPr lang="ru-RU" sz="900" kern="0" dirty="0">
                <a:latin typeface="Verdana" panose="020B0604030504040204" pitchFamily="34" charset="0"/>
                <a:ea typeface="Verdana" panose="020B0604030504040204" pitchFamily="34" charset="0"/>
              </a:rPr>
              <a:t> апреля 2024 г.</a:t>
            </a:r>
          </a:p>
          <a:p>
            <a:pPr defTabSz="567019"/>
            <a:r>
              <a:rPr lang="ru-RU" sz="900" kern="0" dirty="0">
                <a:latin typeface="Verdana" panose="020B0604030504040204" pitchFamily="34" charset="0"/>
                <a:ea typeface="Verdana" panose="020B0604030504040204" pitchFamily="34" charset="0"/>
              </a:rPr>
              <a:t>Астана</a:t>
            </a:r>
          </a:p>
        </p:txBody>
      </p:sp>
    </p:spTree>
    <p:extLst>
      <p:ext uri="{BB962C8B-B14F-4D97-AF65-F5344CB8AC3E}">
        <p14:creationId xmlns:p14="http://schemas.microsoft.com/office/powerpoint/2010/main" val="35863461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FF1D09-2ADD-E2F2-205D-2516AE6C93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>
            <a:extLst>
              <a:ext uri="{FF2B5EF4-FFF2-40B4-BE49-F238E27FC236}">
                <a16:creationId xmlns:a16="http://schemas.microsoft.com/office/drawing/2014/main" id="{21BBB7C5-B7EA-FEE4-726A-1A05FD8B1B6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44838" y="54050"/>
            <a:ext cx="8820010" cy="786824"/>
          </a:xfrm>
        </p:spPr>
        <p:txBody>
          <a:bodyPr/>
          <a:lstStyle/>
          <a:p>
            <a:pPr marL="342900" lvl="0" indent="-342900">
              <a:lnSpc>
                <a:spcPct val="107000"/>
              </a:lnSpc>
              <a:buFont typeface="+mj-lt"/>
              <a:buAutoNum type="arabicPeriod" startAt="8"/>
            </a:pPr>
            <a:r>
              <a:rPr lang="ru-RU" sz="1800" u="sng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Проблемы с макроэкономическим прогнозированием и стратегическим планированием правительства</a:t>
            </a:r>
            <a:r>
              <a:rPr lang="en-US" sz="1800" u="sng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</a:t>
            </a:r>
            <a:endParaRPr lang="ru-RU" sz="1800" kern="1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37DC6E8-CDD5-5DE0-D70B-A8C14A2ADD38}"/>
              </a:ext>
            </a:extLst>
          </p:cNvPr>
          <p:cNvSpPr txBox="1"/>
          <p:nvPr/>
        </p:nvSpPr>
        <p:spPr>
          <a:xfrm>
            <a:off x="864514" y="840874"/>
            <a:ext cx="9001000" cy="47632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algn="just">
              <a:lnSpc>
                <a:spcPct val="107000"/>
              </a:lnSpc>
            </a:pPr>
            <a:r>
              <a:rPr lang="ru-RU" sz="15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В соответствии с лучшей мировой практикой ключевым элементом бюджетной политики, основанной на правилах, является Среднесрочная Бюджетная Стратегия </a:t>
            </a:r>
          </a:p>
          <a:p>
            <a:pPr marL="228600" algn="just">
              <a:lnSpc>
                <a:spcPct val="107000"/>
              </a:lnSpc>
            </a:pPr>
            <a:r>
              <a:rPr lang="ru-RU" sz="15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 </a:t>
            </a:r>
          </a:p>
          <a:p>
            <a:pPr marL="228600" algn="just">
              <a:lnSpc>
                <a:spcPct val="107000"/>
              </a:lnSpc>
            </a:pPr>
            <a:r>
              <a:rPr lang="ru-RU" sz="15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В данном документе должна быть четкая привязка к объективным макроэкономическим прогнозам по таким ключевым показателям, как рост ВВП, инфляция, обменные курсы, платежный баланс и так далее. </a:t>
            </a:r>
          </a:p>
          <a:p>
            <a:pPr marL="228600" algn="just">
              <a:lnSpc>
                <a:spcPct val="107000"/>
              </a:lnSpc>
            </a:pPr>
            <a:r>
              <a:rPr lang="ru-RU" sz="15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 </a:t>
            </a:r>
          </a:p>
          <a:p>
            <a:pPr marL="228600" algn="just">
              <a:lnSpc>
                <a:spcPct val="107000"/>
              </a:lnSpc>
            </a:pPr>
            <a:r>
              <a:rPr lang="ru-RU" sz="15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Исходя из этих прогнозов и используя заранее установленные бюджетные правила и ограничения, определяются основные параметры бюджетных доходов и расходов на среднесрочный период. </a:t>
            </a:r>
          </a:p>
          <a:p>
            <a:pPr marL="228600" algn="just">
              <a:lnSpc>
                <a:spcPct val="107000"/>
              </a:lnSpc>
            </a:pPr>
            <a:r>
              <a:rPr lang="ru-RU" sz="15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 </a:t>
            </a:r>
          </a:p>
          <a:p>
            <a:pPr marL="228600" algn="just">
              <a:lnSpc>
                <a:spcPct val="107000"/>
              </a:lnSpc>
            </a:pPr>
            <a:r>
              <a:rPr lang="ru-RU" sz="15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Только после этого в рамках утвержденных бюджетных лимитов расставляются приоритеты по амбициозным политическим планам по социально-экономическому развитию страны.</a:t>
            </a:r>
          </a:p>
          <a:p>
            <a:pPr marL="228600" algn="just">
              <a:lnSpc>
                <a:spcPct val="107000"/>
              </a:lnSpc>
            </a:pPr>
            <a:r>
              <a:rPr lang="ru-RU" sz="15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 </a:t>
            </a:r>
          </a:p>
          <a:p>
            <a:pPr marL="228600" algn="just">
              <a:lnSpc>
                <a:spcPct val="107000"/>
              </a:lnSpc>
            </a:pPr>
            <a:r>
              <a:rPr lang="ru-RU" sz="15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На сегодня у правительства крайне некачественные макроэкономические прогнозы. Среднесрочное государственное планирование социально-экономического развития страны оторвано от среднесрочных бюджетных лимитов. В результате чего правительство постоянно залезает в </a:t>
            </a:r>
            <a:r>
              <a:rPr lang="ru-RU" sz="1500" kern="1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Нацфонд</a:t>
            </a:r>
            <a:r>
              <a:rPr lang="ru-RU" sz="15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   </a:t>
            </a:r>
          </a:p>
        </p:txBody>
      </p:sp>
    </p:spTree>
    <p:extLst>
      <p:ext uri="{BB962C8B-B14F-4D97-AF65-F5344CB8AC3E}">
        <p14:creationId xmlns:p14="http://schemas.microsoft.com/office/powerpoint/2010/main" val="17338786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6857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sz="quarter" idx="12"/>
          </p:nvPr>
        </p:nvSpPr>
        <p:spPr>
          <a:xfrm>
            <a:off x="1044838" y="203330"/>
            <a:ext cx="8820010" cy="786824"/>
          </a:xfrm>
        </p:spPr>
        <p:txBody>
          <a:bodyPr/>
          <a:lstStyle/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ru-RU" sz="1800" u="sng" kern="10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Введение</a:t>
            </a:r>
            <a:endParaRPr lang="ru-RU" sz="1800" kern="1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69B3CED-3F46-68C0-27BE-573107BB76CB}"/>
              </a:ext>
            </a:extLst>
          </p:cNvPr>
          <p:cNvSpPr txBox="1"/>
          <p:nvPr/>
        </p:nvSpPr>
        <p:spPr>
          <a:xfrm>
            <a:off x="1151880" y="1421886"/>
            <a:ext cx="7920880" cy="42297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6695">
              <a:lnSpc>
                <a:spcPct val="107000"/>
              </a:lnSpc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6695" algn="just">
              <a:lnSpc>
                <a:spcPct val="107000"/>
              </a:lnSpc>
            </a:pP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Аналитический центр </a:t>
            </a:r>
            <a:r>
              <a:rPr lang="en-US" sz="1800" kern="1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Halyk</a:t>
            </a:r>
            <a:r>
              <a:rPr lang="en-US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Finance</a:t>
            </a: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подготовил свои предложения по принципам и общим положениям по проекту нового Б</a:t>
            </a:r>
            <a:r>
              <a:rPr lang="ru-RU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юджетного </a:t>
            </a: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Кодекса и передал их в рабочую группу при парламенте. </a:t>
            </a:r>
          </a:p>
          <a:p>
            <a:pPr marL="226695" algn="just">
              <a:lnSpc>
                <a:spcPct val="107000"/>
              </a:lnSpc>
            </a:pP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 </a:t>
            </a:r>
          </a:p>
          <a:p>
            <a:pPr marL="226695" algn="just">
              <a:lnSpc>
                <a:spcPct val="107000"/>
              </a:lnSpc>
            </a:pP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В своем выступлении я хотел рассказать об основных моментах наших предложений.</a:t>
            </a:r>
          </a:p>
          <a:p>
            <a:pPr marL="226695" algn="just">
              <a:lnSpc>
                <a:spcPct val="107000"/>
              </a:lnSpc>
            </a:pP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 </a:t>
            </a:r>
          </a:p>
          <a:p>
            <a:pPr marL="226695" algn="just">
              <a:lnSpc>
                <a:spcPct val="107000"/>
              </a:lnSpc>
            </a:pP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Наши предложения целиком базируются на рекомендациях ОЭСР, МВФ, и Всемирного банка, которые готовились непосредственно для Казахстана.  </a:t>
            </a:r>
          </a:p>
          <a:p>
            <a:pPr marL="226695" algn="just">
              <a:lnSpc>
                <a:spcPct val="107000"/>
              </a:lnSpc>
            </a:pP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 </a:t>
            </a:r>
          </a:p>
          <a:p>
            <a:pPr marL="285750" indent="-285750" algn="just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ru-RU" sz="16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6829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FF1D09-2ADD-E2F2-205D-2516AE6C93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>
            <a:extLst>
              <a:ext uri="{FF2B5EF4-FFF2-40B4-BE49-F238E27FC236}">
                <a16:creationId xmlns:a16="http://schemas.microsoft.com/office/drawing/2014/main" id="{21BBB7C5-B7EA-FEE4-726A-1A05FD8B1B6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44838" y="203330"/>
            <a:ext cx="8820010" cy="786824"/>
          </a:xfrm>
        </p:spPr>
        <p:txBody>
          <a:bodyPr/>
          <a:lstStyle/>
          <a:p>
            <a:pPr marL="342900" lvl="0" indent="-342900">
              <a:lnSpc>
                <a:spcPct val="107000"/>
              </a:lnSpc>
              <a:buFont typeface="+mj-lt"/>
              <a:buAutoNum type="arabicPeriod" startAt="2"/>
            </a:pPr>
            <a:r>
              <a:rPr lang="ru-RU" sz="1800" u="sng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В целом мы видим 6 фундаментальных проблем в бюджетной системе Казахстана</a:t>
            </a: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37DC6E8-CDD5-5DE0-D70B-A8C14A2ADD38}"/>
              </a:ext>
            </a:extLst>
          </p:cNvPr>
          <p:cNvSpPr txBox="1"/>
          <p:nvPr/>
        </p:nvSpPr>
        <p:spPr>
          <a:xfrm>
            <a:off x="1151880" y="1421886"/>
            <a:ext cx="7920880" cy="39333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 algn="just">
              <a:lnSpc>
                <a:spcPct val="107000"/>
              </a:lnSpc>
              <a:buFont typeface="+mj-lt"/>
              <a:buAutoNum type="romanLcPeriod"/>
            </a:pP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Отсутствие подотчётности по финансам всего сектора государственного управления. Республиканский бюджет должен включать в себя абсолютно все государственные финансы, за исключением бюджетов МИО.</a:t>
            </a:r>
          </a:p>
          <a:p>
            <a:pPr marL="742950" lvl="1" indent="-285750" algn="just">
              <a:lnSpc>
                <a:spcPct val="107000"/>
              </a:lnSpc>
              <a:buFont typeface="+mj-lt"/>
              <a:buAutoNum type="romanLcPeriod"/>
            </a:pP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Бюджетный кодекс, а значит парламент, не регулируют все принципы и правила управления финансами всего сектора госуправления (принципы и правила консолидированного бюджета).</a:t>
            </a:r>
          </a:p>
          <a:p>
            <a:pPr marL="742950" lvl="1" indent="-285750" algn="just">
              <a:lnSpc>
                <a:spcPct val="107000"/>
              </a:lnSpc>
              <a:buFont typeface="+mj-lt"/>
              <a:buAutoNum type="romanLcPeriod"/>
            </a:pP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Есть большие проблемы с транспарентностью и достоверностью информации по государственным финансам, поскольку учет и отчётность ведется по местным правилам, а не по международным стандартам. </a:t>
            </a:r>
          </a:p>
          <a:p>
            <a:pPr marL="285750" indent="-285750" algn="just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ru-RU" sz="16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3657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FF1D09-2ADD-E2F2-205D-2516AE6C93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>
            <a:extLst>
              <a:ext uri="{FF2B5EF4-FFF2-40B4-BE49-F238E27FC236}">
                <a16:creationId xmlns:a16="http://schemas.microsoft.com/office/drawing/2014/main" id="{21BBB7C5-B7EA-FEE4-726A-1A05FD8B1B6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44838" y="203330"/>
            <a:ext cx="8820010" cy="786824"/>
          </a:xfrm>
        </p:spPr>
        <p:txBody>
          <a:bodyPr/>
          <a:lstStyle/>
          <a:p>
            <a:pPr marL="342900" lvl="0" indent="-342900">
              <a:lnSpc>
                <a:spcPct val="107000"/>
              </a:lnSpc>
              <a:buFont typeface="+mj-lt"/>
              <a:buAutoNum type="arabicPeriod" startAt="2"/>
            </a:pPr>
            <a:r>
              <a:rPr lang="ru-RU" sz="1800" u="sng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В целом мы видим 6 фундаментальных проблем в бюджетной системе Казахстана</a:t>
            </a:r>
            <a:r>
              <a:rPr lang="en-US" sz="1800" u="sng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(</a:t>
            </a:r>
            <a:r>
              <a:rPr lang="ru-RU" sz="1800" u="sng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продолжение</a:t>
            </a:r>
            <a:r>
              <a:rPr lang="en-US" sz="1800" u="sng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)</a:t>
            </a:r>
            <a:endParaRPr lang="ru-RU" sz="1800" kern="1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37DC6E8-CDD5-5DE0-D70B-A8C14A2ADD38}"/>
              </a:ext>
            </a:extLst>
          </p:cNvPr>
          <p:cNvSpPr txBox="1"/>
          <p:nvPr/>
        </p:nvSpPr>
        <p:spPr>
          <a:xfrm>
            <a:off x="1151880" y="1134170"/>
            <a:ext cx="7920880" cy="48224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57250" lvl="1" indent="-400050" algn="just">
              <a:lnSpc>
                <a:spcPct val="107000"/>
              </a:lnSpc>
              <a:buFont typeface="+mj-lt"/>
              <a:buAutoNum type="romanLcPeriod" startAt="4"/>
            </a:pP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В странах - экспортерах нефти - </a:t>
            </a:r>
            <a:r>
              <a:rPr lang="ru-RU" sz="1800" kern="1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контрцикличные</a:t>
            </a: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бюджетные правила играют ключевую роль. Наши бюджетные правила не соответствуют лучшей мировой практике. В целом, у правительства крайне низкая дисциплина исполнения бюджетных планов. </a:t>
            </a:r>
            <a:endParaRPr lang="en-US" sz="1800" kern="1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857250" lvl="1" indent="-400050" algn="just">
              <a:lnSpc>
                <a:spcPct val="107000"/>
              </a:lnSpc>
              <a:buFont typeface="+mj-lt"/>
              <a:buAutoNum type="romanLcPeriod" startAt="4"/>
            </a:pPr>
            <a:endParaRPr lang="ru-RU" sz="1800" kern="1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857250" lvl="1" indent="-400050" algn="just">
              <a:lnSpc>
                <a:spcPct val="107000"/>
              </a:lnSpc>
              <a:buFont typeface="+mj-lt"/>
              <a:buAutoNum type="romanLcPeriod" startAt="4"/>
            </a:pP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Низкое качество экономических прогнозов для составления среднесрочного бюджета страны, что приводит к постоянным корректировкам бюджета и неверному планированию.</a:t>
            </a:r>
            <a:endParaRPr lang="en-US" sz="1800" kern="1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857250" lvl="1" indent="-400050" algn="just">
              <a:lnSpc>
                <a:spcPct val="107000"/>
              </a:lnSpc>
              <a:buFont typeface="+mj-lt"/>
              <a:buAutoNum type="romanLcPeriod" startAt="4"/>
            </a:pPr>
            <a:endParaRPr lang="ru-RU" sz="1800" kern="1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857250" lvl="1" indent="-400050" algn="just">
              <a:lnSpc>
                <a:spcPct val="107000"/>
              </a:lnSpc>
              <a:buFont typeface="+mj-lt"/>
              <a:buAutoNum type="romanLcPeriod" startAt="4"/>
            </a:pP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Среднесрочное государственное планирование социально-экономического развития страны оторвано от среднесрочных бюджетных лимитов. В результате чего правительство постоянно залезает в </a:t>
            </a:r>
            <a:r>
              <a:rPr lang="ru-RU" sz="1800" kern="1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Нацфонд</a:t>
            </a: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 </a:t>
            </a:r>
          </a:p>
          <a:p>
            <a:pPr marL="285750" indent="-285750" algn="just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ru-RU" sz="16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495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FF1D09-2ADD-E2F2-205D-2516AE6C93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>
            <a:extLst>
              <a:ext uri="{FF2B5EF4-FFF2-40B4-BE49-F238E27FC236}">
                <a16:creationId xmlns:a16="http://schemas.microsoft.com/office/drawing/2014/main" id="{21BBB7C5-B7EA-FEE4-726A-1A05FD8B1B6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44838" y="203330"/>
            <a:ext cx="8820010" cy="786824"/>
          </a:xfrm>
        </p:spPr>
        <p:txBody>
          <a:bodyPr/>
          <a:lstStyle/>
          <a:p>
            <a:pPr marL="342900" lvl="0" indent="-342900">
              <a:lnSpc>
                <a:spcPct val="107000"/>
              </a:lnSpc>
              <a:buFont typeface="+mj-lt"/>
              <a:buAutoNum type="arabicPeriod" startAt="3"/>
            </a:pPr>
            <a:r>
              <a:rPr lang="ru-RU" sz="1800" u="sng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Отсутствие подотчётности по финансам всего сектора государственного управления</a:t>
            </a: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37DC6E8-CDD5-5DE0-D70B-A8C14A2ADD38}"/>
              </a:ext>
            </a:extLst>
          </p:cNvPr>
          <p:cNvSpPr txBox="1"/>
          <p:nvPr/>
        </p:nvSpPr>
        <p:spPr>
          <a:xfrm>
            <a:off x="1079872" y="990154"/>
            <a:ext cx="7920880" cy="47632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algn="just">
              <a:lnSpc>
                <a:spcPct val="107000"/>
              </a:lnSpc>
            </a:pPr>
            <a:r>
              <a:rPr lang="ru-RU" sz="15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На сегодня парламент утверждает республиканский бюджет, который охватывает лишь часть всех государственных финансов. </a:t>
            </a:r>
          </a:p>
          <a:p>
            <a:pPr marL="228600" algn="just">
              <a:lnSpc>
                <a:spcPct val="107000"/>
              </a:lnSpc>
            </a:pPr>
            <a:r>
              <a:rPr lang="ru-RU" sz="15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 </a:t>
            </a:r>
          </a:p>
          <a:p>
            <a:pPr marL="228600" algn="just">
              <a:lnSpc>
                <a:spcPct val="107000"/>
              </a:lnSpc>
            </a:pPr>
            <a:r>
              <a:rPr lang="ru-RU" sz="15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Поскольку в республиканский бюджет входят не все расходы государственного сектора управления, то утверждаемый парламентом дефицит бюджета и ненефтяной дефицит бюджета не имеют экономического смысла.</a:t>
            </a:r>
          </a:p>
          <a:p>
            <a:pPr marL="228600" algn="just">
              <a:lnSpc>
                <a:spcPct val="107000"/>
              </a:lnSpc>
            </a:pPr>
            <a:r>
              <a:rPr lang="ru-RU" sz="15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 </a:t>
            </a:r>
          </a:p>
          <a:p>
            <a:pPr marL="228600" algn="just">
              <a:lnSpc>
                <a:spcPct val="107000"/>
              </a:lnSpc>
            </a:pPr>
            <a:r>
              <a:rPr lang="ru-RU" sz="15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В проекте нового БК включили отличное определение под названием «государственные финансы». По своей сути, под этим определением понимаются все доходы, расходы, активы, и обязательства всего сектора государственного управления. То есть в государственные финансы должны входить:</a:t>
            </a:r>
          </a:p>
          <a:p>
            <a:pPr marL="742950" lvl="1" indent="-285750" algn="just">
              <a:lnSpc>
                <a:spcPct val="107000"/>
              </a:lnSpc>
              <a:buFont typeface="+mj-lt"/>
              <a:buAutoNum type="romanLcPeriod"/>
            </a:pPr>
            <a:r>
              <a:rPr lang="ru-RU" sz="15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Местные и республиканский бюджет</a:t>
            </a:r>
          </a:p>
          <a:p>
            <a:pPr marL="742950" lvl="1" indent="-285750" algn="just">
              <a:lnSpc>
                <a:spcPct val="107000"/>
              </a:lnSpc>
              <a:buFont typeface="+mj-lt"/>
              <a:buAutoNum type="romanLcPeriod"/>
            </a:pPr>
            <a:r>
              <a:rPr lang="ru-RU" sz="15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Все государственные внебюджетные фонды: </a:t>
            </a:r>
            <a:r>
              <a:rPr lang="ru-RU" sz="1500" kern="1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Нацфонд</a:t>
            </a:r>
            <a:r>
              <a:rPr lang="ru-RU" sz="15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, ГФСС, ФСМС, ФПК, Казахстан </a:t>
            </a:r>
            <a:r>
              <a:rPr lang="ru-RU" sz="1500" kern="1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Халкына</a:t>
            </a:r>
            <a:r>
              <a:rPr lang="ru-RU" sz="15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, фонды по возврату активов и так далее.</a:t>
            </a:r>
          </a:p>
          <a:p>
            <a:pPr marL="742950" lvl="1" indent="-285750" algn="just">
              <a:lnSpc>
                <a:spcPct val="107000"/>
              </a:lnSpc>
              <a:buFont typeface="+mj-lt"/>
              <a:buAutoNum type="romanLcPeriod"/>
            </a:pPr>
            <a:r>
              <a:rPr lang="ru-RU" sz="1500" kern="1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Квазифискальные</a:t>
            </a:r>
            <a:r>
              <a:rPr lang="ru-RU" sz="15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операции Национальных Холдингов, </a:t>
            </a:r>
          </a:p>
          <a:p>
            <a:pPr marL="742950" lvl="1" indent="-285750" algn="just">
              <a:lnSpc>
                <a:spcPct val="107000"/>
              </a:lnSpc>
              <a:buFont typeface="+mj-lt"/>
              <a:buAutoNum type="romanLcPeriod"/>
            </a:pPr>
            <a:r>
              <a:rPr lang="ru-RU" sz="15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А также государственные затраты, финансируемые Национальным Банком</a:t>
            </a:r>
          </a:p>
        </p:txBody>
      </p:sp>
    </p:spTree>
    <p:extLst>
      <p:ext uri="{BB962C8B-B14F-4D97-AF65-F5344CB8AC3E}">
        <p14:creationId xmlns:p14="http://schemas.microsoft.com/office/powerpoint/2010/main" val="2422251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FF1D09-2ADD-E2F2-205D-2516AE6C93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>
            <a:extLst>
              <a:ext uri="{FF2B5EF4-FFF2-40B4-BE49-F238E27FC236}">
                <a16:creationId xmlns:a16="http://schemas.microsoft.com/office/drawing/2014/main" id="{21BBB7C5-B7EA-FEE4-726A-1A05FD8B1B6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44838" y="203330"/>
            <a:ext cx="8820010" cy="786824"/>
          </a:xfrm>
        </p:spPr>
        <p:txBody>
          <a:bodyPr/>
          <a:lstStyle/>
          <a:p>
            <a:pPr marL="342900" lvl="0" indent="-342900">
              <a:lnSpc>
                <a:spcPct val="107000"/>
              </a:lnSpc>
              <a:buFont typeface="+mj-lt"/>
              <a:buAutoNum type="arabicPeriod" startAt="4"/>
            </a:pPr>
            <a:r>
              <a:rPr lang="ru-RU" sz="1800" u="sng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Отсутствие подотчётности по финансам всего сектора государственного управления</a:t>
            </a: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(</a:t>
            </a:r>
            <a:r>
              <a:rPr lang="ru-RU" sz="1800" u="sng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продолжение</a:t>
            </a: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37DC6E8-CDD5-5DE0-D70B-A8C14A2ADD38}"/>
              </a:ext>
            </a:extLst>
          </p:cNvPr>
          <p:cNvSpPr txBox="1"/>
          <p:nvPr/>
        </p:nvSpPr>
        <p:spPr>
          <a:xfrm>
            <a:off x="1040940" y="1134170"/>
            <a:ext cx="7920880" cy="42151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algn="just">
              <a:lnSpc>
                <a:spcPct val="107000"/>
              </a:lnSpc>
            </a:pP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В Концепции управления государственными финансами четко говорится, что именно полный охват всех финансов сектора государственного управления обеспечит целостность картины экономической деятельности и финансового положения всей страны, чего у нас не было и нет. </a:t>
            </a:r>
          </a:p>
          <a:p>
            <a:pPr marL="228600" algn="just">
              <a:lnSpc>
                <a:spcPct val="107000"/>
              </a:lnSpc>
            </a:pP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 </a:t>
            </a:r>
          </a:p>
          <a:p>
            <a:pPr marL="228600" algn="just">
              <a:lnSpc>
                <a:spcPct val="107000"/>
              </a:lnSpc>
            </a:pP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Есть принципы ОЭСР по созданию полноценной бюджетной системы в стране, где говорится, что финансовая деятельность всего сектора госуправления должна быть подотчетна всему обществу через парламент.</a:t>
            </a:r>
          </a:p>
          <a:p>
            <a:pPr marL="228600" algn="just">
              <a:lnSpc>
                <a:spcPct val="107000"/>
              </a:lnSpc>
            </a:pP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 </a:t>
            </a:r>
          </a:p>
          <a:p>
            <a:pPr marL="228600" algn="just">
              <a:lnSpc>
                <a:spcPct val="107000"/>
              </a:lnSpc>
            </a:pP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Таким образом, в республиканский бюджет, утверждаемый парламентом, должны входить абсолютно все финансы всего госсектора, которые не вошли в бюджеты МИО</a:t>
            </a:r>
            <a:r>
              <a:rPr lang="en-US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</a:t>
            </a:r>
            <a:endParaRPr lang="ru-RU" sz="1800" kern="1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024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FF1D09-2ADD-E2F2-205D-2516AE6C93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>
            <a:extLst>
              <a:ext uri="{FF2B5EF4-FFF2-40B4-BE49-F238E27FC236}">
                <a16:creationId xmlns:a16="http://schemas.microsoft.com/office/drawing/2014/main" id="{21BBB7C5-B7EA-FEE4-726A-1A05FD8B1B6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50108" y="54050"/>
            <a:ext cx="8820010" cy="786824"/>
          </a:xfrm>
        </p:spPr>
        <p:txBody>
          <a:bodyPr/>
          <a:lstStyle/>
          <a:p>
            <a:pPr marL="342900" lvl="0" indent="-342900">
              <a:lnSpc>
                <a:spcPct val="107000"/>
              </a:lnSpc>
              <a:buFont typeface="+mj-lt"/>
              <a:buAutoNum type="arabicPeriod" startAt="5"/>
            </a:pPr>
            <a:r>
              <a:rPr lang="ru-RU" sz="1800" u="sng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Бюджетный кодекс не регулируют все принципы и правила консолидированного бюджета.</a:t>
            </a:r>
            <a:endParaRPr lang="ru-RU" sz="1800" kern="1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37DC6E8-CDD5-5DE0-D70B-A8C14A2ADD38}"/>
              </a:ext>
            </a:extLst>
          </p:cNvPr>
          <p:cNvSpPr txBox="1"/>
          <p:nvPr/>
        </p:nvSpPr>
        <p:spPr>
          <a:xfrm>
            <a:off x="882920" y="873484"/>
            <a:ext cx="8984416" cy="5018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algn="just">
              <a:lnSpc>
                <a:spcPct val="107000"/>
              </a:lnSpc>
            </a:pPr>
            <a:r>
              <a:rPr lang="ru-RU" sz="15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На сегодня в Казахстане есть два ключевых законодательных документа, которые регулируют консолидированную бюджетную систему в стране – Бюджетный Кодекс и Концепция управления государственными финансами, что создает глубокие проблемы в контроле над бюджетной системой. </a:t>
            </a:r>
          </a:p>
          <a:p>
            <a:pPr marL="228600" algn="just">
              <a:lnSpc>
                <a:spcPct val="107000"/>
              </a:lnSpc>
            </a:pPr>
            <a:r>
              <a:rPr lang="ru-RU" sz="15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 </a:t>
            </a:r>
          </a:p>
          <a:p>
            <a:pPr marL="228600" algn="just">
              <a:lnSpc>
                <a:spcPct val="107000"/>
              </a:lnSpc>
            </a:pPr>
            <a:r>
              <a:rPr lang="ru-RU" sz="15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Например, в Казахстане </a:t>
            </a:r>
            <a:r>
              <a:rPr lang="ru-RU" sz="1500" kern="1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Нацфонд</a:t>
            </a:r>
            <a:r>
              <a:rPr lang="ru-RU" sz="15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представляет собой ключевую часть бюджетной системы и бюджетной политики, однако конкретные правила по использованию </a:t>
            </a:r>
            <a:r>
              <a:rPr lang="ru-RU" sz="1500" kern="1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Нацфонда</a:t>
            </a:r>
            <a:r>
              <a:rPr lang="ru-RU" sz="15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находятся вне контроля парламента и регулируются Концепцией, которую утверждает президент. </a:t>
            </a:r>
          </a:p>
          <a:p>
            <a:pPr marL="228600" algn="just">
              <a:lnSpc>
                <a:spcPct val="107000"/>
              </a:lnSpc>
            </a:pPr>
            <a:r>
              <a:rPr lang="ru-RU" sz="15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 </a:t>
            </a:r>
          </a:p>
          <a:p>
            <a:pPr marL="228600" algn="just">
              <a:lnSpc>
                <a:spcPct val="107000"/>
              </a:lnSpc>
            </a:pPr>
            <a:r>
              <a:rPr lang="ru-RU" sz="15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Текущая организация бюджетного законодательства (наличие отдельной Концепции, утверждаемой главой государства) создает значительный конфликт интересов и непозволительно снижает роль парламента в бюджетной системе.</a:t>
            </a:r>
            <a:endParaRPr lang="ru-RU" sz="1500" kern="1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07000"/>
              </a:lnSpc>
            </a:pPr>
            <a:r>
              <a:rPr lang="ru-RU" sz="15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ru-RU" sz="1500" kern="1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07000"/>
              </a:lnSpc>
            </a:pPr>
            <a:r>
              <a:rPr lang="ru-RU" sz="15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Глава государства является частью исполнительной власти и он регулярно инициирует рост бюджетных и внебюджетных государственных расходов для экономического и социального развития страны. Если же пр</a:t>
            </a:r>
            <a:r>
              <a:rPr lang="ru-RU" sz="1500" kern="1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а</a:t>
            </a:r>
            <a:r>
              <a:rPr lang="ru-RU" sz="15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вила использования </a:t>
            </a:r>
            <a:r>
              <a:rPr lang="ru-RU" sz="1500" kern="1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Нацфонда</a:t>
            </a:r>
            <a:r>
              <a:rPr lang="ru-RU" sz="15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мешают такому росту государственных расходов, то правила просто изменяются указами президента без обсуждения экономической целесообразности таких изменений в парламенте</a:t>
            </a:r>
            <a:r>
              <a:rPr lang="ru-RU" sz="1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ru-RU" sz="15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00764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FF1D09-2ADD-E2F2-205D-2516AE6C93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>
            <a:extLst>
              <a:ext uri="{FF2B5EF4-FFF2-40B4-BE49-F238E27FC236}">
                <a16:creationId xmlns:a16="http://schemas.microsoft.com/office/drawing/2014/main" id="{21BBB7C5-B7EA-FEE4-726A-1A05FD8B1B6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44838" y="203330"/>
            <a:ext cx="8820010" cy="786824"/>
          </a:xfrm>
        </p:spPr>
        <p:txBody>
          <a:bodyPr/>
          <a:lstStyle/>
          <a:p>
            <a:pPr marL="342900" lvl="0" indent="-342900">
              <a:lnSpc>
                <a:spcPct val="107000"/>
              </a:lnSpc>
              <a:buFont typeface="+mj-lt"/>
              <a:buAutoNum type="arabicPeriod" startAt="6"/>
            </a:pPr>
            <a:r>
              <a:rPr lang="ru-RU" sz="1800" u="sng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Проблемы с транспарентностью и достоверностью консолидированного бюджета страны</a:t>
            </a:r>
            <a:r>
              <a:rPr lang="en-US" sz="1800" u="sng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</a:t>
            </a:r>
            <a:r>
              <a:rPr lang="ru-RU" sz="1800" u="sng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endParaRPr lang="ru-RU" sz="1800" kern="1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37DC6E8-CDD5-5DE0-D70B-A8C14A2ADD38}"/>
              </a:ext>
            </a:extLst>
          </p:cNvPr>
          <p:cNvSpPr txBox="1"/>
          <p:nvPr/>
        </p:nvSpPr>
        <p:spPr>
          <a:xfrm>
            <a:off x="863848" y="1134170"/>
            <a:ext cx="7920880" cy="42151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algn="just">
              <a:lnSpc>
                <a:spcPct val="107000"/>
              </a:lnSpc>
            </a:pP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Помимо полного охвата всех затрат исполнительной власти необходимо, чтобы бюджетная система, регулируемая новым БК, обеспечивала учет и отчётность государственных финансов в полном соответствии с международными стандартами.</a:t>
            </a:r>
          </a:p>
          <a:p>
            <a:pPr marL="228600" algn="just">
              <a:lnSpc>
                <a:spcPct val="107000"/>
              </a:lnSpc>
            </a:pP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 </a:t>
            </a:r>
          </a:p>
          <a:p>
            <a:pPr marL="228600" algn="just">
              <a:lnSpc>
                <a:spcPct val="107000"/>
              </a:lnSpc>
            </a:pP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Когда исполнительные органы сами устанавливают правила учета и отчетности по государственным финансам, то это приводит к искажениям и манипуляциям с информацией по бюджетной системе, которую получает парламент и вся общественность в целом.</a:t>
            </a:r>
          </a:p>
          <a:p>
            <a:pPr marL="228600" algn="just">
              <a:lnSpc>
                <a:spcPct val="107000"/>
              </a:lnSpc>
            </a:pP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 </a:t>
            </a:r>
          </a:p>
          <a:p>
            <a:pPr marL="228600" algn="just">
              <a:lnSpc>
                <a:spcPct val="107000"/>
              </a:lnSpc>
            </a:pP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Примеров этому множество: </a:t>
            </a:r>
            <a:r>
              <a:rPr lang="ru-RU" sz="1800" kern="1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Нацфонд</a:t>
            </a: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, Фонд проблемных кредитов, налоговые льготы, и так далее.</a:t>
            </a:r>
          </a:p>
        </p:txBody>
      </p:sp>
    </p:spTree>
    <p:extLst>
      <p:ext uri="{BB962C8B-B14F-4D97-AF65-F5344CB8AC3E}">
        <p14:creationId xmlns:p14="http://schemas.microsoft.com/office/powerpoint/2010/main" val="32562937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FF1D09-2ADD-E2F2-205D-2516AE6C93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>
            <a:extLst>
              <a:ext uri="{FF2B5EF4-FFF2-40B4-BE49-F238E27FC236}">
                <a16:creationId xmlns:a16="http://schemas.microsoft.com/office/drawing/2014/main" id="{21BBB7C5-B7EA-FEE4-726A-1A05FD8B1B6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44838" y="203330"/>
            <a:ext cx="8820010" cy="786824"/>
          </a:xfrm>
        </p:spPr>
        <p:txBody>
          <a:bodyPr/>
          <a:lstStyle/>
          <a:p>
            <a:pPr marL="342900" lvl="0" indent="-342900">
              <a:lnSpc>
                <a:spcPct val="107000"/>
              </a:lnSpc>
              <a:buFont typeface="+mj-lt"/>
              <a:buAutoNum type="arabicPeriod" startAt="7"/>
            </a:pPr>
            <a:r>
              <a:rPr lang="ru-RU" sz="1800" u="sng" kern="1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Контрцикличные</a:t>
            </a: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1800" u="sng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бюджетные правила не соответствуют лучшей мировой практике и не соблюдаются</a:t>
            </a:r>
            <a:r>
              <a:rPr lang="en-US" sz="1800" u="sng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</a:t>
            </a:r>
            <a:endParaRPr lang="ru-RU" sz="1800" kern="1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37DC6E8-CDD5-5DE0-D70B-A8C14A2ADD38}"/>
              </a:ext>
            </a:extLst>
          </p:cNvPr>
          <p:cNvSpPr txBox="1"/>
          <p:nvPr/>
        </p:nvSpPr>
        <p:spPr>
          <a:xfrm>
            <a:off x="1041903" y="1206178"/>
            <a:ext cx="7920880" cy="45115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algn="just">
              <a:lnSpc>
                <a:spcPct val="107000"/>
              </a:lnSpc>
            </a:pP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В странах </a:t>
            </a:r>
            <a:r>
              <a:rPr lang="ru-RU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–</a:t>
            </a: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экспортерах нефти </a:t>
            </a:r>
            <a:r>
              <a:rPr lang="ru-RU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–</a:t>
            </a: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контрцикличные</a:t>
            </a: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бюджетные правила играют ключевую роль. </a:t>
            </a:r>
          </a:p>
          <a:p>
            <a:pPr marL="228600" algn="just">
              <a:lnSpc>
                <a:spcPct val="107000"/>
              </a:lnSpc>
            </a:pP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 </a:t>
            </a:r>
          </a:p>
          <a:p>
            <a:pPr marL="228600" algn="just">
              <a:lnSpc>
                <a:spcPct val="107000"/>
              </a:lnSpc>
            </a:pP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Последние четыре года правительство постоянного говорит о </a:t>
            </a:r>
            <a:r>
              <a:rPr lang="ru-RU" sz="1800" kern="1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контрцикличных</a:t>
            </a: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бюджетных правилах и об этом много говорится в Концепции управления государственными финансами.</a:t>
            </a:r>
          </a:p>
          <a:p>
            <a:pPr marL="228600" algn="just">
              <a:lnSpc>
                <a:spcPct val="107000"/>
              </a:lnSpc>
            </a:pP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 </a:t>
            </a:r>
          </a:p>
          <a:p>
            <a:pPr marL="228600" algn="just">
              <a:lnSpc>
                <a:spcPct val="107000"/>
              </a:lnSpc>
            </a:pP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МВФ и ВБ выпускали специальные аналитические отчёты и заметки, где говорили </a:t>
            </a:r>
            <a:r>
              <a:rPr lang="ru-RU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–</a:t>
            </a: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контрцикличные</a:t>
            </a: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бюджетные правила в Казахстане не соответствуют лучшей мировой практике, особенно в случаях падения на нефть.</a:t>
            </a:r>
          </a:p>
          <a:p>
            <a:pPr marL="228600" algn="just">
              <a:lnSpc>
                <a:spcPct val="107000"/>
              </a:lnSpc>
            </a:pP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 </a:t>
            </a:r>
          </a:p>
          <a:p>
            <a:pPr marL="228600" algn="just">
              <a:lnSpc>
                <a:spcPct val="107000"/>
              </a:lnSpc>
            </a:pP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Утверждённые </a:t>
            </a:r>
            <a:r>
              <a:rPr lang="ru-RU" sz="1800" kern="1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контрцикличные</a:t>
            </a:r>
            <a:r>
              <a:rPr lang="ru-RU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бюджетные правила ни разу не соблюдались и, скорее всего, их нарушат и в этом году.</a:t>
            </a:r>
          </a:p>
        </p:txBody>
      </p:sp>
    </p:spTree>
    <p:extLst>
      <p:ext uri="{BB962C8B-B14F-4D97-AF65-F5344CB8AC3E}">
        <p14:creationId xmlns:p14="http://schemas.microsoft.com/office/powerpoint/2010/main" val="378724789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136886</TotalTime>
  <Words>1003</Words>
  <Application>Microsoft Office PowerPoint</Application>
  <PresentationFormat>Произвольный</PresentationFormat>
  <Paragraphs>81</Paragraphs>
  <Slides>11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Myriad Pro K</vt:lpstr>
      <vt:lpstr>Times New Roman</vt:lpstr>
      <vt:lpstr>Verdana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Сергей</dc:creator>
  <cp:lastModifiedBy>Kurmanbekov Asan</cp:lastModifiedBy>
  <cp:revision>646</cp:revision>
  <cp:lastPrinted>2023-08-08T13:37:31Z</cp:lastPrinted>
  <dcterms:created xsi:type="dcterms:W3CDTF">2018-12-25T08:52:03Z</dcterms:created>
  <dcterms:modified xsi:type="dcterms:W3CDTF">2024-04-18T11:58:51Z</dcterms:modified>
</cp:coreProperties>
</file>