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82" r:id="rId3"/>
    <p:sldId id="283" r:id="rId4"/>
    <p:sldId id="285" r:id="rId5"/>
    <p:sldId id="286" r:id="rId6"/>
    <p:sldId id="323" r:id="rId7"/>
    <p:sldId id="299" r:id="rId8"/>
    <p:sldId id="300" r:id="rId9"/>
    <p:sldId id="302" r:id="rId10"/>
    <p:sldId id="301" r:id="rId11"/>
    <p:sldId id="303" r:id="rId12"/>
    <p:sldId id="306" r:id="rId13"/>
    <p:sldId id="308" r:id="rId14"/>
    <p:sldId id="311" r:id="rId15"/>
    <p:sldId id="315" r:id="rId16"/>
    <p:sldId id="312" r:id="rId17"/>
    <p:sldId id="313" r:id="rId18"/>
    <p:sldId id="32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FF750C"/>
    <a:srgbClr val="C55A11"/>
    <a:srgbClr val="F27724"/>
    <a:srgbClr val="3466C0"/>
    <a:srgbClr val="4876CA"/>
    <a:srgbClr val="66CCFF"/>
    <a:srgbClr val="FF6700"/>
    <a:srgbClr val="000000"/>
    <a:srgbClr val="18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69" autoAdjust="0"/>
    <p:restoredTop sz="95033" autoAdjust="0"/>
  </p:normalViewPr>
  <p:slideViewPr>
    <p:cSldViewPr snapToGrid="0">
      <p:cViewPr varScale="1">
        <p:scale>
          <a:sx n="49" d="100"/>
          <a:sy n="49" d="100"/>
        </p:scale>
        <p:origin x="82" y="7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san%20User\Downloads\&#1050;&#1086;&#1087;&#1080;&#1103;%20labour-productivity-in-s.xlsx" TargetMode="Externa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er\Downloads\&#1043;&#1088;&#1072;&#1092;&#1080;&#1082;&#1080;%20&#1052;&#1057;&#1041;.xlsx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sanUser\Downloads\&#1043;&#1088;&#1072;&#1092;&#1080;&#1082;&#1080;%20(2).xlsx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 /><Relationship Id="rId1" Type="http://schemas.openxmlformats.org/officeDocument/2006/relationships/oleObject" Target="../embeddings/oleObject1.bin" 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ura\Downloads\6.%20&#1042;&#1042;&#1055;%20&#1085;&#1072;%20&#1076;&#1091;&#1096;&#1091;%20&#1085;&#1072;&#1089;&#1077;&#1083;&#1077;&#1085;&#1080;&#1103;.xls" TargetMode="External" /><Relationship Id="rId2" Type="http://schemas.microsoft.com/office/2011/relationships/chartColorStyle" Target="colors3.xml" /><Relationship Id="rId1" Type="http://schemas.microsoft.com/office/2011/relationships/chartStyle" Target="style3.xml" 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 /><Relationship Id="rId2" Type="http://schemas.microsoft.com/office/2011/relationships/chartColorStyle" Target="colors4.xml" /><Relationship Id="rId1" Type="http://schemas.microsoft.com/office/2011/relationships/chartStyle" Target="style4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22877855896503E-2"/>
          <c:y val="2.3775935388520294E-2"/>
          <c:w val="0.93769462917240287"/>
          <c:h val="0.65316101764999124"/>
        </c:manualLayout>
      </c:layout>
      <c:barChart>
        <c:barDir val="col"/>
        <c:grouping val="clustered"/>
        <c:varyColors val="1"/>
        <c:ser>
          <c:idx val="0"/>
          <c:order val="0"/>
          <c:spPr>
            <a:solidFill>
              <a:schemeClr val="bg1">
                <a:lumMod val="65000"/>
              </a:schemeClr>
            </a:solidFill>
            <a:ln cap="sq"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prstMaterial="matte"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B31-4092-B089-31762CFFE98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B31-4092-B089-31762CFFE98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B31-4092-B089-31762CFFE98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B31-4092-B089-31762CFFE98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B31-4092-B089-31762CFFE98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B31-4092-B089-31762CFFE98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B31-4092-B089-31762CFFE980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B31-4092-B089-31762CFFE980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CB31-4092-B089-31762CFFE980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CB31-4092-B089-31762CFFE980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CB31-4092-B089-31762CFFE980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CB31-4092-B089-31762CFFE98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CB31-4092-B089-31762CFFE980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CB31-4092-B089-31762CFFE980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CB31-4092-B089-31762CFFE980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CB31-4092-B089-31762CFFE980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CB31-4092-B089-31762CFFE980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CB31-4092-B089-31762CFFE980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CB31-4092-B089-31762CFFE980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CB31-4092-B089-31762CFFE980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CB31-4092-B089-31762CFFE980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CB31-4092-B089-31762CFFE980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CB31-4092-B089-31762CFFE980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CB31-4092-B089-31762CFFE980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CB31-4092-B089-31762CFFE980}"/>
              </c:ext>
            </c:extLst>
          </c:dPt>
          <c:dPt>
            <c:idx val="25"/>
            <c:invertIfNegative val="0"/>
            <c:bubble3D val="0"/>
            <c:spPr>
              <a:solidFill>
                <a:srgbClr val="FF750C"/>
              </a:solidFill>
              <a:ln cap="sq"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CB31-4092-B089-31762CFFE980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CB31-4092-B089-31762CFFE980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CB31-4092-B089-31762CFFE980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CB31-4092-B089-31762CFFE980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CB31-4092-B089-31762CFFE980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CB31-4092-B089-31762CFFE980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CB31-4092-B089-31762CFFE980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CB31-4092-B089-31762CFFE980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CB31-4092-B089-31762CFFE98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'[Копия labour-productivity-in-s.xlsx]ВВП по ППС'!$A$2:$A$35</c:f>
              <c:strCache>
                <c:ptCount val="34"/>
                <c:pt idx="0">
                  <c:v>Исландия</c:v>
                </c:pt>
                <c:pt idx="1">
                  <c:v>Дания</c:v>
                </c:pt>
                <c:pt idx="2">
                  <c:v>Нидерланды</c:v>
                </c:pt>
                <c:pt idx="3">
                  <c:v>Бельгия</c:v>
                </c:pt>
                <c:pt idx="4">
                  <c:v>Германия</c:v>
                </c:pt>
                <c:pt idx="5">
                  <c:v>Австрия</c:v>
                </c:pt>
                <c:pt idx="6">
                  <c:v>Австралия</c:v>
                </c:pt>
                <c:pt idx="7">
                  <c:v>Эстония</c:v>
                </c:pt>
                <c:pt idx="8">
                  <c:v>Финляндия</c:v>
                </c:pt>
                <c:pt idx="9">
                  <c:v>Италия</c:v>
                </c:pt>
                <c:pt idx="10">
                  <c:v>Литва</c:v>
                </c:pt>
                <c:pt idx="11">
                  <c:v>Словения</c:v>
                </c:pt>
                <c:pt idx="12">
                  <c:v>Франция</c:v>
                </c:pt>
                <c:pt idx="13">
                  <c:v>Швеция</c:v>
                </c:pt>
                <c:pt idx="14">
                  <c:v>Израиль</c:v>
                </c:pt>
                <c:pt idx="15">
                  <c:v>Испания</c:v>
                </c:pt>
                <c:pt idx="16">
                  <c:v>Португалия</c:v>
                </c:pt>
                <c:pt idx="17">
                  <c:v>Латвия</c:v>
                </c:pt>
                <c:pt idx="18">
                  <c:v>Великобритания</c:v>
                </c:pt>
                <c:pt idx="19">
                  <c:v>Чехия</c:v>
                </c:pt>
                <c:pt idx="20">
                  <c:v>Греция</c:v>
                </c:pt>
                <c:pt idx="21">
                  <c:v>Венгрия</c:v>
                </c:pt>
                <c:pt idx="22">
                  <c:v>Польша</c:v>
                </c:pt>
                <c:pt idx="23">
                  <c:v>Словакия</c:v>
                </c:pt>
                <c:pt idx="24">
                  <c:v>Турция</c:v>
                </c:pt>
                <c:pt idx="25">
                  <c:v>Казахстан</c:v>
                </c:pt>
                <c:pt idx="26">
                  <c:v>Мексика</c:v>
                </c:pt>
                <c:pt idx="27">
                  <c:v>Россия</c:v>
                </c:pt>
                <c:pt idx="28">
                  <c:v>Беларусь</c:v>
                </c:pt>
                <c:pt idx="29">
                  <c:v>Чили</c:v>
                </c:pt>
                <c:pt idx="30">
                  <c:v>Бразилия</c:v>
                </c:pt>
                <c:pt idx="31">
                  <c:v>Грузия</c:v>
                </c:pt>
                <c:pt idx="32">
                  <c:v>Азербайджан</c:v>
                </c:pt>
                <c:pt idx="33">
                  <c:v>Кыргызстан</c:v>
                </c:pt>
              </c:strCache>
            </c:strRef>
          </c:cat>
          <c:val>
            <c:numRef>
              <c:f>'[Копия labour-productivity-in-s.xlsx]ВВП по ППС'!$D$2:$D$35</c:f>
              <c:numCache>
                <c:formatCode>_-* #\ ##0\ _₽_-;\-* #\ ##0\ _₽_-;_-* "-"??\ _₽_-;_-@_-</c:formatCode>
                <c:ptCount val="34"/>
                <c:pt idx="0">
                  <c:v>47312.979999999996</c:v>
                </c:pt>
                <c:pt idx="1">
                  <c:v>45576.896000000001</c:v>
                </c:pt>
                <c:pt idx="2">
                  <c:v>44211.817999999999</c:v>
                </c:pt>
                <c:pt idx="3">
                  <c:v>39490.799999999996</c:v>
                </c:pt>
                <c:pt idx="4">
                  <c:v>38524.701000000001</c:v>
                </c:pt>
                <c:pt idx="5">
                  <c:v>38238.9</c:v>
                </c:pt>
                <c:pt idx="6">
                  <c:v>37098.54</c:v>
                </c:pt>
                <c:pt idx="7">
                  <c:v>36602.006999999998</c:v>
                </c:pt>
                <c:pt idx="8">
                  <c:v>35645.567999999999</c:v>
                </c:pt>
                <c:pt idx="9">
                  <c:v>35096.409</c:v>
                </c:pt>
                <c:pt idx="10">
                  <c:v>34485.5</c:v>
                </c:pt>
                <c:pt idx="11">
                  <c:v>32709.885000000002</c:v>
                </c:pt>
                <c:pt idx="12">
                  <c:v>30745.296000000002</c:v>
                </c:pt>
                <c:pt idx="13">
                  <c:v>30648.23</c:v>
                </c:pt>
                <c:pt idx="14">
                  <c:v>30595.558000000001</c:v>
                </c:pt>
                <c:pt idx="15">
                  <c:v>28983.759999999998</c:v>
                </c:pt>
                <c:pt idx="16">
                  <c:v>28918.903000000002</c:v>
                </c:pt>
                <c:pt idx="17">
                  <c:v>28479.5</c:v>
                </c:pt>
                <c:pt idx="18">
                  <c:v>28139.760000000002</c:v>
                </c:pt>
                <c:pt idx="19">
                  <c:v>24978.5</c:v>
                </c:pt>
                <c:pt idx="20">
                  <c:v>23629.62</c:v>
                </c:pt>
                <c:pt idx="21">
                  <c:v>23465.750000000004</c:v>
                </c:pt>
                <c:pt idx="22">
                  <c:v>23067.574000000001</c:v>
                </c:pt>
                <c:pt idx="23">
                  <c:v>20223.904000000002</c:v>
                </c:pt>
                <c:pt idx="24">
                  <c:v>14676.9</c:v>
                </c:pt>
                <c:pt idx="25">
                  <c:v>12047.657999999999</c:v>
                </c:pt>
                <c:pt idx="26">
                  <c:v>10884.12</c:v>
                </c:pt>
                <c:pt idx="27">
                  <c:v>6692.1792000000005</c:v>
                </c:pt>
                <c:pt idx="28">
                  <c:v>5771.8275999999996</c:v>
                </c:pt>
                <c:pt idx="29">
                  <c:v>4823.2400000000007</c:v>
                </c:pt>
                <c:pt idx="30">
                  <c:v>4809.33</c:v>
                </c:pt>
                <c:pt idx="31">
                  <c:v>2892.3119999999999</c:v>
                </c:pt>
                <c:pt idx="32">
                  <c:v>2378.19</c:v>
                </c:pt>
                <c:pt idx="33">
                  <c:v>2263.9915999999998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CB31-4092-B089-31762CFFE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7"/>
        <c:axId val="213114880"/>
        <c:axId val="213116416"/>
      </c:barChart>
      <c:catAx>
        <c:axId val="21311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/>
          <a:lstStyle/>
          <a:p>
            <a:pPr>
              <a:defRPr/>
            </a:pPr>
            <a:endParaRPr lang="ru-RU"/>
          </a:p>
        </c:txPr>
        <c:crossAx val="213116416"/>
        <c:crosses val="autoZero"/>
        <c:auto val="1"/>
        <c:lblAlgn val="ctr"/>
        <c:lblOffset val="100"/>
        <c:noMultiLvlLbl val="0"/>
      </c:catAx>
      <c:valAx>
        <c:axId val="213116416"/>
        <c:scaling>
          <c:orientation val="minMax"/>
        </c:scaling>
        <c:delete val="1"/>
        <c:axPos val="l"/>
        <c:numFmt formatCode="_-* #\ ##0\ _₽_-;\-* #\ ##0\ _₽_-;_-* &quot;-&quot;??\ _₽_-;_-@_-" sourceLinked="1"/>
        <c:majorTickMark val="none"/>
        <c:minorTickMark val="none"/>
        <c:tickLblPos val="nextTo"/>
        <c:crossAx val="213114880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bg2">
              <a:lumMod val="25000"/>
            </a:schemeClr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19523434771079E-2"/>
          <c:y val="0.13825595288198758"/>
          <c:w val="0.88078395064326209"/>
          <c:h val="0.67055945776659764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tx1">
                  <a:lumMod val="50000"/>
                  <a:lumOff val="50000"/>
                </a:schemeClr>
              </a:solidFill>
              <a:ln w="25400">
                <a:noFill/>
              </a:ln>
              <a:effectLst/>
            </c:spPr>
          </c:marker>
          <c:dPt>
            <c:idx val="27"/>
            <c:marker>
              <c:symbol val="circle"/>
              <c:size val="11"/>
              <c:spPr>
                <a:solidFill>
                  <a:srgbClr val="FF750C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675-48BB-BA97-A08281118E7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Дания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675-48BB-BA97-A08281118E71}"/>
                </c:ext>
              </c:extLst>
            </c:dLbl>
            <c:dLbl>
              <c:idx val="1"/>
              <c:layout>
                <c:manualLayout>
                  <c:x val="-0.11112768405758296"/>
                  <c:y val="-2.647783607151190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Великобритания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675-48BB-BA97-A08281118E7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Исландия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675-48BB-BA97-A08281118E7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/>
                      <a:t>Швеция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675-48BB-BA97-A08281118E71}"/>
                </c:ext>
              </c:extLst>
            </c:dLbl>
            <c:dLbl>
              <c:idx val="4"/>
              <c:layout>
                <c:manualLayout>
                  <c:x val="-8.912101965235843E-3"/>
                  <c:y val="-2.0085969877789048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Финляндия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675-48BB-BA97-A08281118E7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75-48BB-BA97-A08281118E71}"/>
                </c:ext>
              </c:extLst>
            </c:dLbl>
            <c:dLbl>
              <c:idx val="6"/>
              <c:layout>
                <c:manualLayout>
                  <c:x val="-6.5126532529837466E-2"/>
                  <c:y val="-4.686886864128930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Нидерланды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675-48BB-BA97-A08281118E71}"/>
                </c:ext>
              </c:extLst>
            </c:dLbl>
            <c:dLbl>
              <c:idx val="7"/>
              <c:layout>
                <c:manualLayout>
                  <c:x val="-1.1846993019923265E-2"/>
                  <c:y val="-2.025866219192504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Франция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A675-48BB-BA97-A08281118E71}"/>
                </c:ext>
              </c:extLst>
            </c:dLbl>
            <c:dLbl>
              <c:idx val="8"/>
              <c:layout>
                <c:manualLayout>
                  <c:x val="-5.946548414678119E-4"/>
                  <c:y val="-1.832142304360088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Австралия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675-48BB-BA97-A08281118E71}"/>
                </c:ext>
              </c:extLst>
            </c:dLbl>
            <c:dLbl>
              <c:idx val="9"/>
              <c:layout>
                <c:manualLayout>
                  <c:x val="-5.038434907881887E-2"/>
                  <c:y val="3.877346815177607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Австрия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675-48BB-BA97-A08281118E71}"/>
                </c:ext>
              </c:extLst>
            </c:dLbl>
            <c:dLbl>
              <c:idx val="10"/>
              <c:layout>
                <c:manualLayout>
                  <c:x val="-7.5523464636517157E-2"/>
                  <c:y val="-5.910348818315578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Израиль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675-48BB-BA97-A08281118E71}"/>
                </c:ext>
              </c:extLst>
            </c:dLbl>
            <c:dLbl>
              <c:idx val="11"/>
              <c:layout>
                <c:manualLayout>
                  <c:x val="-8.3652034523020363E-2"/>
                  <c:y val="-3.871245561337835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Бельгия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675-48BB-BA97-A08281118E71}"/>
                </c:ext>
              </c:extLst>
            </c:dLbl>
            <c:dLbl>
              <c:idx val="12"/>
              <c:layout>
                <c:manualLayout>
                  <c:x val="-4.3455806114617447E-2"/>
                  <c:y val="-2.239962955755633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Словения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675-48BB-BA97-A08281118E71}"/>
                </c:ext>
              </c:extLst>
            </c:dLbl>
            <c:dLbl>
              <c:idx val="13"/>
              <c:layout>
                <c:manualLayout>
                  <c:x val="-4.1751726517883822E-2"/>
                  <c:y val="-3.851127468239056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Италия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A675-48BB-BA97-A08281118E71}"/>
                </c:ext>
              </c:extLst>
            </c:dLbl>
            <c:dLbl>
              <c:idx val="14"/>
              <c:layout>
                <c:manualLayout>
                  <c:x val="-9.0134965090881546E-3"/>
                  <c:y val="-5.0804347325368281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Эстония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A675-48BB-BA97-A08281118E71}"/>
                </c:ext>
              </c:extLst>
            </c:dLbl>
            <c:dLbl>
              <c:idx val="15"/>
              <c:layout>
                <c:manualLayout>
                  <c:x val="-6.7793463324193962E-3"/>
                  <c:y val="-2.0085969877788675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Испания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A675-48BB-BA97-A08281118E71}"/>
                </c:ext>
              </c:extLst>
            </c:dLbl>
            <c:dLbl>
              <c:idx val="16"/>
              <c:layout>
                <c:manualLayout>
                  <c:x val="-3.8928778292493894E-2"/>
                  <c:y val="-4.686886864128930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Чехия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675-48BB-BA97-A08281118E71}"/>
                </c:ext>
              </c:extLst>
            </c:dLbl>
            <c:dLbl>
              <c:idx val="17"/>
              <c:layout>
                <c:manualLayout>
                  <c:x val="-6.0662021678618665E-2"/>
                  <c:y val="-5.094707515524483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Венгрия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A675-48BB-BA97-A08281118E71}"/>
                </c:ext>
              </c:extLst>
            </c:dLbl>
            <c:dLbl>
              <c:idx val="18"/>
              <c:layout>
                <c:manualLayout>
                  <c:x val="-3.3852603805063393E-2"/>
                  <c:y val="-4.686886864128930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Литва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675-48BB-BA97-A08281118E71}"/>
                </c:ext>
              </c:extLst>
            </c:dLbl>
            <c:dLbl>
              <c:idx val="19"/>
              <c:layout>
                <c:manualLayout>
                  <c:x val="-9.2061763257679369E-2"/>
                  <c:y val="1.359970517684453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Польша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79185411818178"/>
                      <c:h val="5.703380265933118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4-A675-48BB-BA97-A08281118E71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ru-RU"/>
                      <a:t>Бразилия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A675-48BB-BA97-A08281118E71}"/>
                </c:ext>
              </c:extLst>
            </c:dLbl>
            <c:dLbl>
              <c:idx val="21"/>
              <c:layout>
                <c:manualLayout>
                  <c:x val="-6.7811441340022462E-3"/>
                  <c:y val="-1.832142304360086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Португалия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A675-48BB-BA97-A08281118E71}"/>
                </c:ext>
              </c:extLst>
            </c:dLbl>
            <c:dLbl>
              <c:idx val="22"/>
              <c:layout>
                <c:manualLayout>
                  <c:x val="-6.9180712400123953E-2"/>
                  <c:y val="-4.686886864128930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Латвия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A675-48BB-BA97-A08281118E71}"/>
                </c:ext>
              </c:extLst>
            </c:dLbl>
            <c:dLbl>
              <c:idx val="23"/>
              <c:layout>
                <c:manualLayout>
                  <c:x val="-1.1499556106445544E-2"/>
                  <c:y val="-3.055604258546732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Словакия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A675-48BB-BA97-A08281118E71}"/>
                </c:ext>
              </c:extLst>
            </c:dLbl>
            <c:dLbl>
              <c:idx val="24"/>
              <c:layout>
                <c:manualLayout>
                  <c:x val="-3.7633463145112823E-2"/>
                  <c:y val="-4.27906621273338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Турция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A675-48BB-BA97-A08281118E71}"/>
                </c:ext>
              </c:extLst>
            </c:dLbl>
            <c:dLbl>
              <c:idx val="25"/>
              <c:layout>
                <c:manualLayout>
                  <c:x val="-5.4720340523232172E-2"/>
                  <c:y val="-4.27906621273338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Греция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A675-48BB-BA97-A08281118E71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r>
                      <a:rPr lang="ru-RU"/>
                      <a:t>Мексика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A675-48BB-BA97-A08281118E71}"/>
                </c:ext>
              </c:extLst>
            </c:dLbl>
            <c:dLbl>
              <c:idx val="27"/>
              <c:layout>
                <c:manualLayout>
                  <c:x val="-4.736132342519711E-3"/>
                  <c:y val="6.1478160401321211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Казахстан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675-48BB-BA97-A08281118E71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r>
                      <a:rPr lang="ru-RU"/>
                      <a:t>Россия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A675-48BB-BA97-A08281118E71}"/>
                </c:ext>
              </c:extLst>
            </c:dLbl>
            <c:dLbl>
              <c:idx val="29"/>
              <c:layout>
                <c:manualLayout>
                  <c:x val="-6.8041886815642313E-3"/>
                  <c:y val="-1.016501001568985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Беларусь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A675-48BB-BA97-A08281118E71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r>
                      <a:rPr lang="ru-RU"/>
                      <a:t>Чили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A675-48BB-BA97-A08281118E71}"/>
                </c:ext>
              </c:extLst>
            </c:dLbl>
            <c:dLbl>
              <c:idx val="31"/>
              <c:layout>
                <c:manualLayout>
                  <c:x val="-2.6566550477919552E-3"/>
                  <c:y val="-2.0085969877788675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Азербайджан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A675-48BB-BA97-A08281118E71}"/>
                </c:ext>
              </c:extLst>
            </c:dLbl>
            <c:dLbl>
              <c:idx val="32"/>
              <c:layout>
                <c:manualLayout>
                  <c:x val="-3.1061077279824264E-2"/>
                  <c:y val="-5.104783966358579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Кыргызстан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A675-48BB-BA97-A08281118E71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r>
                      <a:rPr lang="ru-RU"/>
                      <a:t>Грузия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A675-48BB-BA97-A08281118E7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Inter" panose="02000503000000020004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25400" cap="rnd">
                <a:solidFill>
                  <a:srgbClr val="404040"/>
                </a:solidFill>
                <a:prstDash val="solid"/>
              </a:ln>
              <a:effectLst/>
            </c:spPr>
            <c:trendlineType val="log"/>
            <c:dispRSqr val="0"/>
            <c:dispEq val="0"/>
          </c:trendline>
          <c:xVal>
            <c:numRef>
              <c:f>'1. доля МСБ'!$C$3:$C$36</c:f>
              <c:numCache>
                <c:formatCode>#,##0</c:formatCode>
                <c:ptCount val="34"/>
                <c:pt idx="0">
                  <c:v>68008</c:v>
                </c:pt>
                <c:pt idx="1">
                  <c:v>46510</c:v>
                </c:pt>
                <c:pt idx="2">
                  <c:v>68728</c:v>
                </c:pt>
                <c:pt idx="3">
                  <c:v>61029</c:v>
                </c:pt>
                <c:pt idx="4">
                  <c:v>53655</c:v>
                </c:pt>
                <c:pt idx="5">
                  <c:v>51204</c:v>
                </c:pt>
                <c:pt idx="6">
                  <c:v>57768</c:v>
                </c:pt>
                <c:pt idx="7">
                  <c:v>43659</c:v>
                </c:pt>
                <c:pt idx="8">
                  <c:v>60443</c:v>
                </c:pt>
                <c:pt idx="9">
                  <c:v>53638</c:v>
                </c:pt>
                <c:pt idx="10">
                  <c:v>52171</c:v>
                </c:pt>
                <c:pt idx="11">
                  <c:v>51204</c:v>
                </c:pt>
                <c:pt idx="12">
                  <c:v>29291</c:v>
                </c:pt>
                <c:pt idx="13">
                  <c:v>35657</c:v>
                </c:pt>
                <c:pt idx="14">
                  <c:v>27944</c:v>
                </c:pt>
                <c:pt idx="15">
                  <c:v>30104</c:v>
                </c:pt>
                <c:pt idx="16">
                  <c:v>26821</c:v>
                </c:pt>
                <c:pt idx="17">
                  <c:v>18728</c:v>
                </c:pt>
                <c:pt idx="18">
                  <c:v>23723</c:v>
                </c:pt>
                <c:pt idx="19">
                  <c:v>18000</c:v>
                </c:pt>
                <c:pt idx="20" formatCode="General">
                  <c:v>7507</c:v>
                </c:pt>
                <c:pt idx="21">
                  <c:v>24568</c:v>
                </c:pt>
                <c:pt idx="22">
                  <c:v>21148</c:v>
                </c:pt>
                <c:pt idx="23">
                  <c:v>21392</c:v>
                </c:pt>
                <c:pt idx="24">
                  <c:v>9661</c:v>
                </c:pt>
                <c:pt idx="25">
                  <c:v>20193</c:v>
                </c:pt>
                <c:pt idx="26">
                  <c:v>10046</c:v>
                </c:pt>
                <c:pt idx="27">
                  <c:v>10374</c:v>
                </c:pt>
                <c:pt idx="28">
                  <c:v>12195</c:v>
                </c:pt>
                <c:pt idx="29">
                  <c:v>7302</c:v>
                </c:pt>
                <c:pt idx="30">
                  <c:v>16265</c:v>
                </c:pt>
                <c:pt idx="31">
                  <c:v>5388</c:v>
                </c:pt>
                <c:pt idx="32">
                  <c:v>1277</c:v>
                </c:pt>
                <c:pt idx="33">
                  <c:v>5023</c:v>
                </c:pt>
              </c:numCache>
            </c:numRef>
          </c:xVal>
          <c:yVal>
            <c:numRef>
              <c:f>'1. доля МСБ'!$B$3:$B$36</c:f>
              <c:numCache>
                <c:formatCode>0.0%</c:formatCode>
                <c:ptCount val="34"/>
                <c:pt idx="0">
                  <c:v>0.60799999999999998</c:v>
                </c:pt>
                <c:pt idx="1">
                  <c:v>0.51</c:v>
                </c:pt>
                <c:pt idx="2">
                  <c:v>0.71</c:v>
                </c:pt>
                <c:pt idx="3">
                  <c:v>0.47</c:v>
                </c:pt>
                <c:pt idx="4">
                  <c:v>0.59599999999999997</c:v>
                </c:pt>
                <c:pt idx="5">
                  <c:v>0.6</c:v>
                </c:pt>
                <c:pt idx="6">
                  <c:v>0.623</c:v>
                </c:pt>
                <c:pt idx="7">
                  <c:v>0.55200000000000005</c:v>
                </c:pt>
                <c:pt idx="8">
                  <c:v>0.54</c:v>
                </c:pt>
                <c:pt idx="9">
                  <c:v>0.55600000000000005</c:v>
                </c:pt>
                <c:pt idx="10">
                  <c:v>0.622</c:v>
                </c:pt>
                <c:pt idx="11">
                  <c:v>0.60099999999999998</c:v>
                </c:pt>
                <c:pt idx="12">
                  <c:v>0.64500000000000002</c:v>
                </c:pt>
                <c:pt idx="13">
                  <c:v>0.66900000000000004</c:v>
                </c:pt>
                <c:pt idx="14">
                  <c:v>0.76700000000000002</c:v>
                </c:pt>
                <c:pt idx="15">
                  <c:v>0.62</c:v>
                </c:pt>
                <c:pt idx="16">
                  <c:v>0.5</c:v>
                </c:pt>
                <c:pt idx="17">
                  <c:v>0.55000000000000004</c:v>
                </c:pt>
                <c:pt idx="18">
                  <c:v>0.7</c:v>
                </c:pt>
                <c:pt idx="19">
                  <c:v>0.52900000000000003</c:v>
                </c:pt>
                <c:pt idx="20">
                  <c:v>0.3</c:v>
                </c:pt>
                <c:pt idx="21">
                  <c:v>0.68300000000000005</c:v>
                </c:pt>
                <c:pt idx="22">
                  <c:v>0.7</c:v>
                </c:pt>
                <c:pt idx="23">
                  <c:v>0.55100000000000005</c:v>
                </c:pt>
                <c:pt idx="24">
                  <c:v>0.42</c:v>
                </c:pt>
                <c:pt idx="25">
                  <c:v>0.63500000000000001</c:v>
                </c:pt>
                <c:pt idx="26">
                  <c:v>0.52</c:v>
                </c:pt>
                <c:pt idx="27">
                  <c:v>0.35599999999999998</c:v>
                </c:pt>
                <c:pt idx="28">
                  <c:v>0.2</c:v>
                </c:pt>
                <c:pt idx="29">
                  <c:v>0.27</c:v>
                </c:pt>
                <c:pt idx="30">
                  <c:v>0.17</c:v>
                </c:pt>
                <c:pt idx="31">
                  <c:v>0.15</c:v>
                </c:pt>
                <c:pt idx="32">
                  <c:v>0.43</c:v>
                </c:pt>
                <c:pt idx="33">
                  <c:v>0.17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A675-48BB-BA97-A08281118E7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96100480"/>
        <c:axId val="196102400"/>
      </c:scatterChart>
      <c:valAx>
        <c:axId val="196100480"/>
        <c:scaling>
          <c:orientation val="minMax"/>
          <c:max val="7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Inter" panose="02000503000000020004" pitchFamily="2" charset="0"/>
                    <a:cs typeface="Arial" panose="020B0604020202020204" pitchFamily="34" charset="0"/>
                  </a:defRPr>
                </a:pPr>
                <a:r>
                  <a:rPr lang="ru-RU"/>
                  <a:t>ВВП на душу населения</a:t>
                </a:r>
              </a:p>
            </c:rich>
          </c:tx>
          <c:layout>
            <c:manualLayout>
              <c:xMode val="edge"/>
              <c:yMode val="edge"/>
              <c:x val="0.43025997318910925"/>
              <c:y val="0.855352885499862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Inter" panose="02000503000000020004" pitchFamily="2" charset="0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96102400"/>
        <c:crosses val="autoZero"/>
        <c:crossBetween val="midCat"/>
      </c:valAx>
      <c:valAx>
        <c:axId val="196102400"/>
        <c:scaling>
          <c:orientation val="minMax"/>
          <c:max val="0.8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Inter" panose="02000503000000020004" pitchFamily="2" charset="0"/>
                    <a:cs typeface="Arial" panose="020B0604020202020204" pitchFamily="34" charset="0"/>
                  </a:defRPr>
                </a:pPr>
                <a:r>
                  <a:rPr lang="ru-RU"/>
                  <a:t>Доля МСБ в ВВП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Inter" panose="02000503000000020004" pitchFamily="2" charset="0"/>
                  <a:cs typeface="Arial" panose="020B0604020202020204" pitchFamily="34" charset="0"/>
                </a:defRPr>
              </a:pPr>
              <a:endParaRPr lang="ru-RU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961004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  <a:latin typeface="Arial" panose="020B0604020202020204" pitchFamily="34" charset="0"/>
          <a:ea typeface="Inter" panose="02000503000000020004" pitchFamily="2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rgbClr val="FF750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46B-490C-BBD7-30C2AEE31B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'[Графики (2).xlsx]Разрыв в производит'!$A$2:$A$21</c:f>
              <c:strCache>
                <c:ptCount val="20"/>
                <c:pt idx="0">
                  <c:v>Нидерланды</c:v>
                </c:pt>
                <c:pt idx="1">
                  <c:v>Великобритания</c:v>
                </c:pt>
                <c:pt idx="2">
                  <c:v>Дания</c:v>
                </c:pt>
                <c:pt idx="3">
                  <c:v>Бельгия</c:v>
                </c:pt>
                <c:pt idx="4">
                  <c:v>Финляндия</c:v>
                </c:pt>
                <c:pt idx="5">
                  <c:v>Швеция</c:v>
                </c:pt>
                <c:pt idx="6">
                  <c:v>Франция</c:v>
                </c:pt>
                <c:pt idx="7">
                  <c:v>Австрия</c:v>
                </c:pt>
                <c:pt idx="8">
                  <c:v>Австралия</c:v>
                </c:pt>
                <c:pt idx="9">
                  <c:v>Германия</c:v>
                </c:pt>
                <c:pt idx="10">
                  <c:v>Испания</c:v>
                </c:pt>
                <c:pt idx="11">
                  <c:v>Чехия</c:v>
                </c:pt>
                <c:pt idx="12">
                  <c:v>Болгария</c:v>
                </c:pt>
                <c:pt idx="13">
                  <c:v>Италия</c:v>
                </c:pt>
                <c:pt idx="14">
                  <c:v>Польша</c:v>
                </c:pt>
                <c:pt idx="15">
                  <c:v>Венгрия</c:v>
                </c:pt>
                <c:pt idx="16">
                  <c:v>Норвегия</c:v>
                </c:pt>
                <c:pt idx="17">
                  <c:v>Бразилия</c:v>
                </c:pt>
                <c:pt idx="18">
                  <c:v>Турция</c:v>
                </c:pt>
                <c:pt idx="19">
                  <c:v>Казахстан</c:v>
                </c:pt>
              </c:strCache>
            </c:strRef>
          </c:cat>
          <c:val>
            <c:numRef>
              <c:f>'[Графики (2).xlsx]Разрыв в производит'!$B$2:$B$21</c:f>
              <c:numCache>
                <c:formatCode>General</c:formatCode>
                <c:ptCount val="20"/>
                <c:pt idx="0">
                  <c:v>91</c:v>
                </c:pt>
                <c:pt idx="1">
                  <c:v>81</c:v>
                </c:pt>
                <c:pt idx="2">
                  <c:v>78</c:v>
                </c:pt>
                <c:pt idx="3">
                  <c:v>73</c:v>
                </c:pt>
                <c:pt idx="4">
                  <c:v>72</c:v>
                </c:pt>
                <c:pt idx="5">
                  <c:v>70</c:v>
                </c:pt>
                <c:pt idx="6">
                  <c:v>68</c:v>
                </c:pt>
                <c:pt idx="7">
                  <c:v>65</c:v>
                </c:pt>
                <c:pt idx="8">
                  <c:v>58</c:v>
                </c:pt>
                <c:pt idx="9">
                  <c:v>58</c:v>
                </c:pt>
                <c:pt idx="10">
                  <c:v>58</c:v>
                </c:pt>
                <c:pt idx="11">
                  <c:v>57</c:v>
                </c:pt>
                <c:pt idx="12">
                  <c:v>56</c:v>
                </c:pt>
                <c:pt idx="13">
                  <c:v>53</c:v>
                </c:pt>
                <c:pt idx="14">
                  <c:v>51</c:v>
                </c:pt>
                <c:pt idx="15">
                  <c:v>50</c:v>
                </c:pt>
                <c:pt idx="16">
                  <c:v>50</c:v>
                </c:pt>
                <c:pt idx="17">
                  <c:v>49</c:v>
                </c:pt>
                <c:pt idx="18">
                  <c:v>35</c:v>
                </c:pt>
                <c:pt idx="19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6B-490C-BBD7-30C2AEE31B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213522688"/>
        <c:axId val="213524480"/>
      </c:barChart>
      <c:catAx>
        <c:axId val="21352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3524480"/>
        <c:crosses val="autoZero"/>
        <c:auto val="1"/>
        <c:lblAlgn val="ctr"/>
        <c:lblOffset val="100"/>
        <c:noMultiLvlLbl val="0"/>
      </c:catAx>
      <c:valAx>
        <c:axId val="213524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352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2">
              <a:lumMod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21068641254279"/>
          <c:y val="4.5842083497819909E-2"/>
          <c:w val="0.86552571657019695"/>
          <c:h val="0.80965752199513663"/>
        </c:manualLayout>
      </c:layout>
      <c:lineChart>
        <c:grouping val="standard"/>
        <c:varyColors val="0"/>
        <c:ser>
          <c:idx val="0"/>
          <c:order val="0"/>
          <c:tx>
            <c:strRef>
              <c:f>'[WPP2022_POP_F01_1_POPULATION_SINGLE_AGE_BOTH_SEXES (version 1).xlsx]Лист1'!$M$43</c:f>
              <c:strCache>
                <c:ptCount val="1"/>
                <c:pt idx="0">
                  <c:v>Численность </c:v>
                </c:pt>
              </c:strCache>
            </c:strRef>
          </c:tx>
          <c:spPr>
            <a:ln w="31750" cap="rnd">
              <a:solidFill>
                <a:srgbClr val="393738"/>
              </a:solidFill>
              <a:round/>
            </a:ln>
            <a:effectLst/>
          </c:spPr>
          <c:marker>
            <c:symbol val="none"/>
          </c:marker>
          <c:cat>
            <c:numRef>
              <c:f>'[WPP2022_POP_F01_1_POPULATION_SINGLE_AGE_BOTH_SEXES (version 1).xlsx]Лист1'!$N$42:$AW$42</c:f>
              <c:numCache>
                <c:formatCode>General</c:formatCode>
                <c:ptCount val="3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</c:numCache>
            </c:numRef>
          </c:cat>
          <c:val>
            <c:numRef>
              <c:f>'[WPP2022_POP_F01_1_POPULATION_SINGLE_AGE_BOTH_SEXES (version 1).xlsx]Лист1'!$N$43:$AW$43</c:f>
              <c:numCache>
                <c:formatCode>#,##0</c:formatCode>
                <c:ptCount val="36"/>
                <c:pt idx="0">
                  <c:v>1523.2745</c:v>
                </c:pt>
                <c:pt idx="1">
                  <c:v>1528.6235000000001</c:v>
                </c:pt>
                <c:pt idx="2">
                  <c:v>1543.9770000000001</c:v>
                </c:pt>
                <c:pt idx="3">
                  <c:v>1572.3020000000001</c:v>
                </c:pt>
                <c:pt idx="4">
                  <c:v>1613.0259999999998</c:v>
                </c:pt>
                <c:pt idx="5">
                  <c:v>1667.3264999999999</c:v>
                </c:pt>
                <c:pt idx="6">
                  <c:v>1734.7629999999999</c:v>
                </c:pt>
                <c:pt idx="7">
                  <c:v>1805.8064999999999</c:v>
                </c:pt>
                <c:pt idx="8">
                  <c:v>1867.6390000000001</c:v>
                </c:pt>
                <c:pt idx="9">
                  <c:v>1910.9514999999999</c:v>
                </c:pt>
                <c:pt idx="10">
                  <c:v>1932.8715</c:v>
                </c:pt>
                <c:pt idx="11">
                  <c:v>1932.5319999999999</c:v>
                </c:pt>
                <c:pt idx="12">
                  <c:v>1909.2825</c:v>
                </c:pt>
                <c:pt idx="13">
                  <c:v>1867.4409999999998</c:v>
                </c:pt>
                <c:pt idx="14">
                  <c:v>1811.5315000000001</c:v>
                </c:pt>
                <c:pt idx="15">
                  <c:v>1745.6265000000001</c:v>
                </c:pt>
                <c:pt idx="16">
                  <c:v>1673.4524999999999</c:v>
                </c:pt>
                <c:pt idx="17">
                  <c:v>1599.0925</c:v>
                </c:pt>
                <c:pt idx="18">
                  <c:v>1528.0364999999999</c:v>
                </c:pt>
                <c:pt idx="19">
                  <c:v>1463.4545000000001</c:v>
                </c:pt>
                <c:pt idx="20">
                  <c:v>1411.182</c:v>
                </c:pt>
                <c:pt idx="21">
                  <c:v>1374.3540000000003</c:v>
                </c:pt>
                <c:pt idx="22">
                  <c:v>1358.4805000000001</c:v>
                </c:pt>
                <c:pt idx="23">
                  <c:v>1368.8489999999999</c:v>
                </c:pt>
                <c:pt idx="24">
                  <c:v>1400.45</c:v>
                </c:pt>
                <c:pt idx="25">
                  <c:v>1449.8204999999998</c:v>
                </c:pt>
                <c:pt idx="26">
                  <c:v>1518.0249999999999</c:v>
                </c:pt>
                <c:pt idx="27">
                  <c:v>1607.6775</c:v>
                </c:pt>
                <c:pt idx="28">
                  <c:v>1715.9404999999999</c:v>
                </c:pt>
                <c:pt idx="29">
                  <c:v>1827.5120000000002</c:v>
                </c:pt>
                <c:pt idx="30">
                  <c:v>1928.2884999999999</c:v>
                </c:pt>
                <c:pt idx="31">
                  <c:v>2016.7204999999999</c:v>
                </c:pt>
                <c:pt idx="32">
                  <c:v>2092.5245</c:v>
                </c:pt>
                <c:pt idx="33">
                  <c:v>2153.3399999999997</c:v>
                </c:pt>
                <c:pt idx="34">
                  <c:v>2201.6295</c:v>
                </c:pt>
                <c:pt idx="35">
                  <c:v>2241.5280000000002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95-4FCC-8D15-E21ECF341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2021504"/>
        <c:axId val="222023040"/>
      </c:lineChart>
      <c:catAx>
        <c:axId val="22202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22023040"/>
        <c:crosses val="autoZero"/>
        <c:auto val="1"/>
        <c:lblAlgn val="ctr"/>
        <c:lblOffset val="100"/>
        <c:noMultiLvlLbl val="0"/>
      </c:catAx>
      <c:valAx>
        <c:axId val="222023040"/>
        <c:scaling>
          <c:orientation val="minMax"/>
          <c:min val="10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млн человек</a:t>
                </a:r>
              </a:p>
            </c:rich>
          </c:tx>
          <c:layout>
            <c:manualLayout>
              <c:xMode val="edge"/>
              <c:yMode val="edge"/>
              <c:x val="5.7030818167596604E-3"/>
              <c:y val="0.28775938251434235"/>
            </c:manualLayout>
          </c:layout>
          <c:overlay val="0"/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22202150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'ВВП на душу населения (2)'!$A$3</c:f>
              <c:strCache>
                <c:ptCount val="1"/>
                <c:pt idx="0">
                  <c:v>Валовой внутренний продукт на душу населения, доллары США2) 3) </c:v>
                </c:pt>
              </c:strCache>
            </c:strRef>
          </c:tx>
          <c:spPr>
            <a:ln w="28575" cap="rnd">
              <a:solidFill>
                <a:srgbClr val="FF6700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square"/>
              <c:size val="9"/>
              <c:spPr>
                <a:solidFill>
                  <a:srgbClr val="FF67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E9A-46E2-AABC-A9B743A35466}"/>
              </c:ext>
            </c:extLst>
          </c:dPt>
          <c:dPt>
            <c:idx val="15"/>
            <c:marker>
              <c:symbol val="square"/>
              <c:size val="9"/>
              <c:spPr>
                <a:solidFill>
                  <a:srgbClr val="FF67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AE9A-46E2-AABC-A9B743A35466}"/>
              </c:ext>
            </c:extLst>
          </c:dPt>
          <c:cat>
            <c:numRef>
              <c:f>'ВВП на душу населения (2)'!$P$2:$AE$2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'ВВП на душу населения (2)'!$P$3:$AE$3</c:f>
              <c:numCache>
                <c:formatCode>#,##0</c:formatCode>
                <c:ptCount val="16"/>
                <c:pt idx="0">
                  <c:v>6771.6</c:v>
                </c:pt>
                <c:pt idx="1">
                  <c:v>8513.5</c:v>
                </c:pt>
                <c:pt idx="2">
                  <c:v>7165.1</c:v>
                </c:pt>
                <c:pt idx="3">
                  <c:v>9071</c:v>
                </c:pt>
                <c:pt idx="4">
                  <c:v>11634.5</c:v>
                </c:pt>
                <c:pt idx="5">
                  <c:v>12387.4</c:v>
                </c:pt>
                <c:pt idx="6">
                  <c:v>13890.8</c:v>
                </c:pt>
                <c:pt idx="7">
                  <c:v>12806.7</c:v>
                </c:pt>
                <c:pt idx="8">
                  <c:v>10509.9</c:v>
                </c:pt>
                <c:pt idx="9">
                  <c:v>7714.8</c:v>
                </c:pt>
                <c:pt idx="10">
                  <c:v>9247.6</c:v>
                </c:pt>
                <c:pt idx="11">
                  <c:v>9812.5</c:v>
                </c:pt>
                <c:pt idx="12">
                  <c:v>9812.5</c:v>
                </c:pt>
                <c:pt idx="13">
                  <c:v>9121.7000000000007</c:v>
                </c:pt>
                <c:pt idx="14">
                  <c:v>10369.9</c:v>
                </c:pt>
                <c:pt idx="15">
                  <c:v>11229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E9A-46E2-AABC-A9B743A35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77925920"/>
        <c:axId val="1077926400"/>
      </c:lineChart>
      <c:catAx>
        <c:axId val="1077925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77926400"/>
        <c:crosses val="autoZero"/>
        <c:auto val="1"/>
        <c:lblAlgn val="ctr"/>
        <c:lblOffset val="100"/>
        <c:noMultiLvlLbl val="0"/>
      </c:catAx>
      <c:valAx>
        <c:axId val="107792640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77925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Montserrat" pitchFamily="2" charset="-52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6700">
                <a:alpha val="78000"/>
              </a:srgb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53-4C9B-8EA6-709F3C5A0E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53-4C9B-8EA6-709F3C5A0E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218483712"/>
        <c:axId val="218485504"/>
      </c:barChart>
      <c:catAx>
        <c:axId val="218483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8485504"/>
        <c:crosses val="autoZero"/>
        <c:auto val="1"/>
        <c:lblAlgn val="ctr"/>
        <c:lblOffset val="100"/>
        <c:noMultiLvlLbl val="0"/>
      </c:catAx>
      <c:valAx>
        <c:axId val="218485504"/>
        <c:scaling>
          <c:orientation val="minMax"/>
          <c:max val="100"/>
        </c:scaling>
        <c:delete val="1"/>
        <c:axPos val="b"/>
        <c:numFmt formatCode="General" sourceLinked="1"/>
        <c:majorTickMark val="out"/>
        <c:minorTickMark val="none"/>
        <c:tickLblPos val="nextTo"/>
        <c:crossAx val="21848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0.66342</cdr:x>
      <cdr:y>0.61746</cdr:y>
    </cdr:from>
    <cdr:to>
      <cdr:x>0.68266</cdr:x>
      <cdr:y>0.6644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6627494" y="2597112"/>
          <a:ext cx="192167" cy="197435"/>
        </a:xfrm>
        <a:prstGeom xmlns:a="http://schemas.openxmlformats.org/drawingml/2006/main" prst="ellipse">
          <a:avLst/>
        </a:prstGeom>
        <a:solidFill xmlns:a="http://schemas.openxmlformats.org/drawingml/2006/main">
          <a:srgbClr val="FF750C"/>
        </a:solidFill>
        <a:ln xmlns:a="http://schemas.openxmlformats.org/drawingml/2006/main" w="22225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 algn="l" defTabSz="914400" rtl="0" eaLnBrk="1" latinLnBrk="0" hangingPunct="1"/>
          <a:endParaRPr lang="x-none" sz="1100" kern="1200">
            <a:solidFill>
              <a:srgbClr val="002060"/>
            </a:solidFill>
            <a:latin typeface="+mn-lt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6A195-E35C-47C2-ADE5-C6DDE806F80B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A6D45-920F-4CCD-A1C2-E63F26877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4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2A6D45-920F-4CCD-A1C2-E63F268779B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32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2A6D45-920F-4CCD-A1C2-E63F268779B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25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ru-RU" dirty="0"/>
              <a:t>Рынок не вырос</a:t>
            </a:r>
          </a:p>
          <a:p>
            <a:pPr marL="228600" indent="-228600">
              <a:buAutoNum type="arabicParenR"/>
            </a:pPr>
            <a:r>
              <a:rPr lang="ru-RU" dirty="0"/>
              <a:t>Волатильность – курс, и прогнозируемость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2A6D45-920F-4CCD-A1C2-E63F268779B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73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ставки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2A6D45-920F-4CCD-A1C2-E63F268779B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49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06B1B-DB6F-3859-5855-83287A47D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F152DB-AC21-B95D-B2BB-0578F39AE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BEE515-379E-74A5-0ECD-52E817FB2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1E5D48-FEED-EF7F-93AF-B40C3A89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27D2E0-008B-AC1E-35FD-B6FA7708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28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D0BDC-2D52-8864-4287-1F1B97636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EA4E34-DF80-C242-B581-673005A34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BC12AA-D451-87C5-8A87-D60DA5E7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600317-9481-B063-87DA-B66EFC73F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13A6F1-FF3C-2A6A-0F1E-C5BD0EAA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3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DEBDFE-9E9A-1677-91A1-F32DF6E236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E7262C-F428-A90B-4C3A-BD605317F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852F03-61EA-B88C-96A3-324DE71A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C107E5-17C0-B2F6-AA50-8503D697B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10AB92-1FE2-4405-97C5-A05F1FAB0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921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16A45-0370-74E0-8685-F84556BD0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A7384E-FA96-AD96-03AC-BBF3F2D6D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52CB3B-2C7A-21C0-F3B5-E9E8637D0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87EC1F-367A-084E-6FB5-66CCB8FFD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5B72C2-B36F-03D9-DE74-12D0E7F0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17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F318E-5387-E85F-D0BB-634EE6B7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D9E4E1-44AD-DA14-F1EF-465047B7B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892E2E-D893-A19E-A4AD-4F9D0D2EF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D76A81-1C52-9905-4C33-DF89E50B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ACEA4-8AAC-16EA-5F6D-9D1BA876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900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FB5C0-14D1-E8A8-5C57-A779E3FF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7F6590-DAD6-A701-689E-A943D106F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037DEE-26D4-A2DA-87C1-DEBAE581C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F248CD-75FA-8D63-CD5F-937FCE7F4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0FF9C0-8DD4-5B4E-F2F5-AB250A43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0F5A78-7073-0856-CBC3-6C1A4DB6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74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F9B7D-660A-4456-FA83-2324D2BF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9FD99E-6398-8C58-4221-EA1C60645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C6945F-FDC7-AFB7-16A0-2B5C69831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C6F835-0F90-48B0-E5F5-99D7CCBDD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1092AB-8F39-9F94-C447-551274991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AFCC75-44D2-15B1-168A-E46646ED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B97761-8750-0853-4E5D-2FD819D78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B09DF7-564A-FD6A-165F-25BF4BE0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9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23218-1D49-0B7C-BB9B-1A76862D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ED7BA1-457E-3A16-86F9-06DE0371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CF6158-896E-0FC5-AD30-DAB4ED41E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7BF6FA5-7BED-6E26-7E4F-184B004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0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F1B86E-7A1B-F013-5FA7-B151D0291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A954A8-7C50-9B19-0587-AA9B1D61D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D0CF28-451B-29A6-78C6-FCA7F3E1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29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8BC53-1BDD-37FE-674E-76D29F38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257268-9358-9048-A97E-20810032D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4C11FE-B06B-8493-889A-4DDE55E6A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8395EB-0907-3081-449C-405AE6D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FABA52-0354-79E8-9F96-2341E7227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D8499B-D363-5548-19A8-05398315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55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39FC10-4389-004B-D25D-70AA7A5A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2867FB-266C-7898-560A-2F17CAC9D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29C39F-36DD-59C5-AED0-07A2CCEB2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2FF6A4-9F10-2116-F231-825A2DC6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16 марта 2023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29E89E-F03F-5B9E-D955-572EBC90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Исламский банкинг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C1EE3F-3ABF-B195-F690-669471169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45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7AF17-08C3-4FF4-FBC9-41AE82AA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9C174B-948A-8E37-4CA6-EE118E532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F00DF9-1152-8EE7-5F8B-957CF88EA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16 марта 2023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87D95F-8B38-08B6-9443-F876320EB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Исламский банкинг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D1F363-EE71-2093-8215-C261B3951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D1B92-EE3F-44B8-B2D4-02EEE34A6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4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jpg" /><Relationship Id="rId4" Type="http://schemas.openxmlformats.org/officeDocument/2006/relationships/image" Target="../media/image3.sv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png" /><Relationship Id="rId4" Type="http://schemas.openxmlformats.org/officeDocument/2006/relationships/chart" Target="../charts/chart6.xml" 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4.jpg" /><Relationship Id="rId4" Type="http://schemas.openxmlformats.org/officeDocument/2006/relationships/image" Target="../media/image6.png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jpg" /><Relationship Id="rId4" Type="http://schemas.openxmlformats.org/officeDocument/2006/relationships/image" Target="../media/image3.sv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.xml" /><Relationship Id="rId6" Type="http://schemas.openxmlformats.org/officeDocument/2006/relationships/chart" Target="../charts/chart1.xml" /><Relationship Id="rId5" Type="http://schemas.openxmlformats.org/officeDocument/2006/relationships/image" Target="../media/image6.png" /><Relationship Id="rId4" Type="http://schemas.microsoft.com/office/2007/relationships/hdphoto" Target="../media/hdphoto1.wdp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.xml" /><Relationship Id="rId6" Type="http://schemas.openxmlformats.org/officeDocument/2006/relationships/chart" Target="../charts/chart2.xml" /><Relationship Id="rId5" Type="http://schemas.openxmlformats.org/officeDocument/2006/relationships/image" Target="../media/image6.png" /><Relationship Id="rId4" Type="http://schemas.microsoft.com/office/2007/relationships/hdphoto" Target="../media/hdphoto1.wdp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6" Type="http://schemas.openxmlformats.org/officeDocument/2006/relationships/chart" Target="../charts/chart3.xml" /><Relationship Id="rId5" Type="http://schemas.openxmlformats.org/officeDocument/2006/relationships/image" Target="../media/image6.png" /><Relationship Id="rId4" Type="http://schemas.microsoft.com/office/2007/relationships/hdphoto" Target="../media/hdphoto1.wdp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png" /><Relationship Id="rId4" Type="http://schemas.microsoft.com/office/2007/relationships/hdphoto" Target="../media/hdphoto1.wdp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png" /><Relationship Id="rId4" Type="http://schemas.openxmlformats.org/officeDocument/2006/relationships/chart" Target="../charts/chart4.xml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4.jpg" /><Relationship Id="rId4" Type="http://schemas.openxmlformats.org/officeDocument/2006/relationships/image" Target="../media/image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9006739-F521-2FC8-E83F-88FD0795621E}"/>
              </a:ext>
            </a:extLst>
          </p:cNvPr>
          <p:cNvSpPr/>
          <p:nvPr/>
        </p:nvSpPr>
        <p:spPr>
          <a:xfrm>
            <a:off x="3572032" y="0"/>
            <a:ext cx="86199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3" t="26660" r="54023" b="51373"/>
          <a:stretch/>
        </p:blipFill>
        <p:spPr>
          <a:xfrm>
            <a:off x="0" y="-26"/>
            <a:ext cx="356594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C9E73-8968-48BA-C874-BE060AA41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1693" y="1501168"/>
            <a:ext cx="8235193" cy="2316131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8000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МСБ </a:t>
            </a:r>
            <a:br>
              <a:rPr lang="ru-RU" sz="8000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0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Казахстане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4F0D51-7F11-2A28-30D7-F28B05063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1693" y="5953705"/>
            <a:ext cx="5581957" cy="743565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Спикер: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Ануар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Куандыков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256159-EECA-BFFE-0A5C-8FB7CE483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804" y="5899275"/>
            <a:ext cx="2490621" cy="59120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5F904FF-8537-2F55-67AC-16FEC79A2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35" t="16763" r="52370" b="35423"/>
          <a:stretch/>
        </p:blipFill>
        <p:spPr>
          <a:xfrm>
            <a:off x="198120" y="1160700"/>
            <a:ext cx="3089991" cy="32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67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A22A7E1-4C98-C8D9-DB08-899684EC5D99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7150" dist="19050" dir="5400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0581DAD-9D1A-BB4D-B910-FDC95A7CE2E8}"/>
              </a:ext>
            </a:extLst>
          </p:cNvPr>
          <p:cNvSpPr txBox="1"/>
          <p:nvPr/>
        </p:nvSpPr>
        <p:spPr>
          <a:xfrm>
            <a:off x="176819" y="955888"/>
            <a:ext cx="11978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Вследствие высокой инфляции в экономике неподъемные ставки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3E2D15-8020-7A44-010F-28B318B5F3F9}"/>
              </a:ext>
            </a:extLst>
          </p:cNvPr>
          <p:cNvSpPr txBox="1"/>
          <p:nvPr/>
        </p:nvSpPr>
        <p:spPr>
          <a:xfrm>
            <a:off x="212325" y="2225121"/>
            <a:ext cx="11767349" cy="2400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5000" b="1" dirty="0">
                <a:solidFill>
                  <a:srgbClr val="FF6700"/>
                </a:solidFill>
                <a:latin typeface="Arial" panose="020B0604020202020204" pitchFamily="34" charset="0"/>
              </a:rPr>
              <a:t>ИНФЛЯЦИЯ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57B7BF-8DB8-A194-B6DB-EAE09FDC0964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sp>
        <p:nvSpPr>
          <p:cNvPr id="18" name="Дата 7">
            <a:extLst>
              <a:ext uri="{FF2B5EF4-FFF2-40B4-BE49-F238E27FC236}">
                <a16:creationId xmlns:a16="http://schemas.microsoft.com/office/drawing/2014/main" id="{9325E433-FEB9-6EA7-60D1-DEDD74AE1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969696"/>
                </a:solidFill>
              </a:rPr>
              <a:t>29 августа 2023</a:t>
            </a:r>
          </a:p>
        </p:txBody>
      </p:sp>
      <p:sp>
        <p:nvSpPr>
          <p:cNvPr id="20" name="Нижний колонтитул 8">
            <a:extLst>
              <a:ext uri="{FF2B5EF4-FFF2-40B4-BE49-F238E27FC236}">
                <a16:creationId xmlns:a16="http://schemas.microsoft.com/office/drawing/2014/main" id="{6D672149-33CA-7331-51B9-54A2E51C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6A6A6A"/>
                </a:solidFill>
              </a:rPr>
              <a:t>Развитие МСБ в Казахстане</a:t>
            </a:r>
          </a:p>
        </p:txBody>
      </p:sp>
      <p:sp>
        <p:nvSpPr>
          <p:cNvPr id="21" name="Номер слайда 10">
            <a:extLst>
              <a:ext uri="{FF2B5EF4-FFF2-40B4-BE49-F238E27FC236}">
                <a16:creationId xmlns:a16="http://schemas.microsoft.com/office/drawing/2014/main" id="{6370F4BC-AC1E-5610-B6DE-44C34AD2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  <a:ln>
            <a:noFill/>
          </a:ln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rgbClr val="6A6A6A"/>
                </a:solidFill>
              </a:rPr>
              <a:t>10</a:t>
            </a:fld>
            <a:endParaRPr lang="ru-RU">
              <a:solidFill>
                <a:srgbClr val="6A6A6A"/>
              </a:solidFill>
            </a:endParaRPr>
          </a:p>
        </p:txBody>
      </p:sp>
      <p:pic>
        <p:nvPicPr>
          <p:cNvPr id="22" name="Рисунок 21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1ADED3CF-5F01-A0DB-7F41-8EBB3CB58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5D60A-E685-23FC-2B90-3FCA4E44BC5D}"/>
              </a:ext>
            </a:extLst>
          </p:cNvPr>
          <p:cNvSpPr txBox="1"/>
          <p:nvPr/>
        </p:nvSpPr>
        <p:spPr>
          <a:xfrm>
            <a:off x="176818" y="5246929"/>
            <a:ext cx="11978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итоге: низкая производительность МСБ, не обеспечивается занятость, конкуренция и инновации, при этом зависимость экономики от экспортеров сырья увеличивается</a:t>
            </a:r>
          </a:p>
        </p:txBody>
      </p:sp>
    </p:spTree>
    <p:extLst>
      <p:ext uri="{BB962C8B-B14F-4D97-AF65-F5344CB8AC3E}">
        <p14:creationId xmlns:p14="http://schemas.microsoft.com/office/powerpoint/2010/main" val="33966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6EA79B8-43CF-2C85-8428-B267EDC3A573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ACBEB5FB-0D1F-22D0-8AE4-6F21583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836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Узкое рыночное пространство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0581DAD-9D1A-BB4D-B910-FDC95A7CE2E8}"/>
              </a:ext>
            </a:extLst>
          </p:cNvPr>
          <p:cNvSpPr txBox="1"/>
          <p:nvPr/>
        </p:nvSpPr>
        <p:spPr>
          <a:xfrm>
            <a:off x="176819" y="955888"/>
            <a:ext cx="11978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стране около 25 тысяч компаний с госучастием. Присутствие государственных предприятий в экономике выше, чем в любой из стран ОЭСР и даже в Китае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F7428-02E2-BF69-7171-FC1E36A4D5C1}"/>
              </a:ext>
            </a:extLst>
          </p:cNvPr>
          <p:cNvSpPr txBox="1"/>
          <p:nvPr/>
        </p:nvSpPr>
        <p:spPr>
          <a:xfrm>
            <a:off x="831344" y="2059654"/>
            <a:ext cx="1038874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b="1" dirty="0">
                <a:ln w="22225">
                  <a:noFill/>
                  <a:prstDash val="solid"/>
                </a:ln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13800" b="1" dirty="0">
                <a:ln w="22225">
                  <a:noFill/>
                  <a:prstDash val="solid"/>
                </a:ln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13800" b="1" dirty="0">
                <a:ln w="22225">
                  <a:noFill/>
                  <a:prstDash val="solid"/>
                </a:ln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3800" b="1" dirty="0">
              <a:ln w="22225">
                <a:noFill/>
                <a:prstDash val="solid"/>
              </a:ln>
              <a:solidFill>
                <a:srgbClr val="FF6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добавленной стоимости - </a:t>
            </a:r>
          </a:p>
          <a:p>
            <a:pPr algn="ctr"/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Квази-государственный сектор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0267AB8-371D-B67B-7792-802911488B0E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CD962134-0C08-C784-227C-99D326EA58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22" name="Дата 7">
            <a:extLst>
              <a:ext uri="{FF2B5EF4-FFF2-40B4-BE49-F238E27FC236}">
                <a16:creationId xmlns:a16="http://schemas.microsoft.com/office/drawing/2014/main" id="{6EAF1104-9A8D-2096-A680-182C674B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23" name="Нижний колонтитул 8">
            <a:extLst>
              <a:ext uri="{FF2B5EF4-FFF2-40B4-BE49-F238E27FC236}">
                <a16:creationId xmlns:a16="http://schemas.microsoft.com/office/drawing/2014/main" id="{58FD8B85-BB50-F6AA-9FCA-87A49F2B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24" name="Номер слайда 10">
            <a:extLst>
              <a:ext uri="{FF2B5EF4-FFF2-40B4-BE49-F238E27FC236}">
                <a16:creationId xmlns:a16="http://schemas.microsoft.com/office/drawing/2014/main" id="{15D0ABB4-4F90-AB9A-039F-8EA2B643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11</a:t>
            </a:fld>
            <a:endParaRPr lang="ru-RU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9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42406AA-895C-D906-D570-385AD7E145A6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ACBEB5FB-0D1F-22D0-8AE4-6F21583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83657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к финансированию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0581DAD-9D1A-BB4D-B910-FDC95A7CE2E8}"/>
              </a:ext>
            </a:extLst>
          </p:cNvPr>
          <p:cNvSpPr txBox="1"/>
          <p:nvPr/>
        </p:nvSpPr>
        <p:spPr>
          <a:xfrm>
            <a:off x="176819" y="955888"/>
            <a:ext cx="11978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ПКБ: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</a:t>
            </a:r>
            <a:r>
              <a:rPr lang="kk-KZ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МСБ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брали займы на развитие бизнеса в секторе формального финансирования, то есть более 70% компаний не имеют бизнес-кредитов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7796C1-AEBB-D7B0-DCC8-F4E22860BBEA}"/>
              </a:ext>
            </a:extLst>
          </p:cNvPr>
          <p:cNvSpPr/>
          <p:nvPr/>
        </p:nvSpPr>
        <p:spPr>
          <a:xfrm>
            <a:off x="112098" y="1868667"/>
            <a:ext cx="42597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Кредиты банков МСБ, трлн тенге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B8557940-2F5F-0C6F-2888-44DC5D0D1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5757331"/>
              </p:ext>
            </p:extLst>
          </p:nvPr>
        </p:nvGraphicFramePr>
        <p:xfrm>
          <a:off x="-51946" y="2128107"/>
          <a:ext cx="12155316" cy="4463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FF631E2-5CD8-34EA-9BD0-72AED1E3E9A3}"/>
              </a:ext>
            </a:extLst>
          </p:cNvPr>
          <p:cNvSpPr txBox="1"/>
          <p:nvPr/>
        </p:nvSpPr>
        <p:spPr>
          <a:xfrm>
            <a:off x="112097" y="2408246"/>
            <a:ext cx="41312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6.9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E96E10-3540-CE47-96AE-1CA4E2D5DA26}"/>
              </a:ext>
            </a:extLst>
          </p:cNvPr>
          <p:cNvSpPr txBox="1"/>
          <p:nvPr/>
        </p:nvSpPr>
        <p:spPr>
          <a:xfrm>
            <a:off x="4243340" y="2410652"/>
            <a:ext cx="7666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 18.5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5E79D3-E0A6-D2FA-39D5-8A0391E45B25}"/>
              </a:ext>
            </a:extLst>
          </p:cNvPr>
          <p:cNvSpPr txBox="1"/>
          <p:nvPr/>
        </p:nvSpPr>
        <p:spPr>
          <a:xfrm>
            <a:off x="4371830" y="3437937"/>
            <a:ext cx="66009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Проблемы:</a:t>
            </a:r>
          </a:p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Залоги</a:t>
            </a:r>
          </a:p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Ставки и сроки</a:t>
            </a:r>
          </a:p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Отчетность и бюрократия </a:t>
            </a:r>
          </a:p>
          <a:p>
            <a:endParaRPr lang="ru-RU" sz="3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9990AED-22C8-9C2C-9A3D-5CAB1207F6D7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5FAFF244-6CE2-09BD-A188-CEA24BC4CB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18" name="Дата 7">
            <a:extLst>
              <a:ext uri="{FF2B5EF4-FFF2-40B4-BE49-F238E27FC236}">
                <a16:creationId xmlns:a16="http://schemas.microsoft.com/office/drawing/2014/main" id="{520F9775-82F3-D836-A008-CAD8DFEB0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20" name="Нижний колонтитул 8">
            <a:extLst>
              <a:ext uri="{FF2B5EF4-FFF2-40B4-BE49-F238E27FC236}">
                <a16:creationId xmlns:a16="http://schemas.microsoft.com/office/drawing/2014/main" id="{6A2F026E-C6D2-6B8E-A94B-9C1A700C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21" name="Номер слайда 10">
            <a:extLst>
              <a:ext uri="{FF2B5EF4-FFF2-40B4-BE49-F238E27FC236}">
                <a16:creationId xmlns:a16="http://schemas.microsoft.com/office/drawing/2014/main" id="{1775AE86-391C-BC9A-F305-00940E50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12</a:t>
            </a:fld>
            <a:endParaRPr lang="ru-RU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8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00"/>
                    </a14:imgEffect>
                    <a14:imgEffect>
                      <a14:brightnessContrast contrast="-820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-6204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18F6A7-20C9-67E6-9AB6-E850332C920A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sp>
        <p:nvSpPr>
          <p:cNvPr id="3" name="Дата 7">
            <a:extLst>
              <a:ext uri="{FF2B5EF4-FFF2-40B4-BE49-F238E27FC236}">
                <a16:creationId xmlns:a16="http://schemas.microsoft.com/office/drawing/2014/main" id="{4FE45C71-F515-9463-73F9-478544C1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6A6A6A"/>
                </a:solidFill>
              </a:rPr>
              <a:t>29 августа 2023</a:t>
            </a:r>
          </a:p>
        </p:txBody>
      </p:sp>
      <p:sp>
        <p:nvSpPr>
          <p:cNvPr id="4" name="Нижний колонтитул 8">
            <a:extLst>
              <a:ext uri="{FF2B5EF4-FFF2-40B4-BE49-F238E27FC236}">
                <a16:creationId xmlns:a16="http://schemas.microsoft.com/office/drawing/2014/main" id="{9DB28E24-2156-A9FF-3AA8-6A3D53C6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6A6A6A"/>
                </a:solidFill>
              </a:rPr>
              <a:t>Развитие МСБ в Казахстане</a:t>
            </a:r>
          </a:p>
        </p:txBody>
      </p:sp>
      <p:sp>
        <p:nvSpPr>
          <p:cNvPr id="5" name="Номер слайда 10">
            <a:extLst>
              <a:ext uri="{FF2B5EF4-FFF2-40B4-BE49-F238E27FC236}">
                <a16:creationId xmlns:a16="http://schemas.microsoft.com/office/drawing/2014/main" id="{DBD65BC4-578F-C050-4F2A-51994634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  <a:ln>
            <a:noFill/>
          </a:ln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rgbClr val="6A6A6A"/>
                </a:solidFill>
              </a:rPr>
              <a:t>13</a:t>
            </a:fld>
            <a:endParaRPr lang="ru-RU">
              <a:solidFill>
                <a:srgbClr val="6A6A6A"/>
              </a:solidFill>
            </a:endParaRPr>
          </a:p>
        </p:txBody>
      </p:sp>
      <p:pic>
        <p:nvPicPr>
          <p:cNvPr id="6" name="Рисунок 5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946AED0-C82C-04E8-DBD1-847BC86E1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  <a:ln>
            <a:noFill/>
          </a:ln>
        </p:spPr>
      </p:pic>
      <p:sp>
        <p:nvSpPr>
          <p:cNvPr id="7" name="Заголовок 18">
            <a:extLst>
              <a:ext uri="{FF2B5EF4-FFF2-40B4-BE49-F238E27FC236}">
                <a16:creationId xmlns:a16="http://schemas.microsoft.com/office/drawing/2014/main" id="{4DF67704-1458-F2D3-EF73-20DB689B6CE6}"/>
              </a:ext>
            </a:extLst>
          </p:cNvPr>
          <p:cNvSpPr txBox="1">
            <a:spLocks/>
          </p:cNvSpPr>
          <p:nvPr/>
        </p:nvSpPr>
        <p:spPr>
          <a:xfrm>
            <a:off x="2952298" y="1406593"/>
            <a:ext cx="8957089" cy="246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 и пути решения проблем</a:t>
            </a:r>
          </a:p>
        </p:txBody>
      </p:sp>
      <p:sp>
        <p:nvSpPr>
          <p:cNvPr id="8" name="Заголовок 18">
            <a:extLst>
              <a:ext uri="{FF2B5EF4-FFF2-40B4-BE49-F238E27FC236}">
                <a16:creationId xmlns:a16="http://schemas.microsoft.com/office/drawing/2014/main" id="{993F2392-851C-9791-46D1-FA7D3BECFEE9}"/>
              </a:ext>
            </a:extLst>
          </p:cNvPr>
          <p:cNvSpPr txBox="1">
            <a:spLocks/>
          </p:cNvSpPr>
          <p:nvPr/>
        </p:nvSpPr>
        <p:spPr>
          <a:xfrm>
            <a:off x="2952298" y="3409414"/>
            <a:ext cx="8776521" cy="1330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Бескомпромиссная  </a:t>
            </a:r>
            <a:r>
              <a:rPr lang="ru-RU" sz="2000" dirty="0" err="1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макрополитика</a:t>
            </a:r>
            <a:r>
              <a:rPr lang="ru-RU" sz="2000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Доступ к финансированию – Приватизация и сокращение господдержки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EE6525-F58C-BBAA-32AB-75C1F98390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12" t="8273" r="24000" b="43913"/>
          <a:stretch/>
        </p:blipFill>
        <p:spPr>
          <a:xfrm>
            <a:off x="353364" y="1284673"/>
            <a:ext cx="2239366" cy="32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97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85E39BD-B3D9-5D78-EDBE-DF74919335AD}"/>
              </a:ext>
            </a:extLst>
          </p:cNvPr>
          <p:cNvSpPr/>
          <p:nvPr/>
        </p:nvSpPr>
        <p:spPr>
          <a:xfrm>
            <a:off x="6095999" y="0"/>
            <a:ext cx="6094097" cy="649122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F0484E8-D43E-6248-674C-1C8DFA1B5679}"/>
              </a:ext>
            </a:extLst>
          </p:cNvPr>
          <p:cNvSpPr/>
          <p:nvPr/>
        </p:nvSpPr>
        <p:spPr>
          <a:xfrm>
            <a:off x="6097455" y="-17882"/>
            <a:ext cx="6094545" cy="87181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7150" dist="19050" dir="5400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F66C455-59B4-48C3-CA42-7BCA17BB14B0}"/>
              </a:ext>
            </a:extLst>
          </p:cNvPr>
          <p:cNvSpPr/>
          <p:nvPr/>
        </p:nvSpPr>
        <p:spPr>
          <a:xfrm>
            <a:off x="0" y="-12334"/>
            <a:ext cx="6094095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EA718C4-7C4C-76E4-9104-82CECD90B0A8}"/>
              </a:ext>
            </a:extLst>
          </p:cNvPr>
          <p:cNvSpPr/>
          <p:nvPr/>
        </p:nvSpPr>
        <p:spPr>
          <a:xfrm>
            <a:off x="0" y="6492874"/>
            <a:ext cx="6094095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ижний колонтитул 8">
            <a:extLst>
              <a:ext uri="{FF2B5EF4-FFF2-40B4-BE49-F238E27FC236}">
                <a16:creationId xmlns:a16="http://schemas.microsoft.com/office/drawing/2014/main" id="{C2CD22B0-9CB9-5006-F667-DECA58E1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9462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тие МСБ в Казахстане</a:t>
            </a:r>
          </a:p>
        </p:txBody>
      </p:sp>
      <p:sp>
        <p:nvSpPr>
          <p:cNvPr id="5" name="Номер слайда 10">
            <a:extLst>
              <a:ext uri="{FF2B5EF4-FFF2-40B4-BE49-F238E27FC236}">
                <a16:creationId xmlns:a16="http://schemas.microsoft.com/office/drawing/2014/main" id="{82D9D4BA-18BE-BC3F-2CA2-878485F0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>
                    <a:lumMod val="25000"/>
                  </a:schemeClr>
                </a:solidFill>
              </a:rPr>
              <a:t>14</a:t>
            </a:fld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E2CFA-B744-1B7C-277B-98AA96E6628F}"/>
              </a:ext>
            </a:extLst>
          </p:cNvPr>
          <p:cNvSpPr txBox="1"/>
          <p:nvPr/>
        </p:nvSpPr>
        <p:spPr>
          <a:xfrm>
            <a:off x="149313" y="1099761"/>
            <a:ext cx="5917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n w="22225">
                  <a:noFill/>
                  <a:prstDash val="solid"/>
                </a:ln>
                <a:solidFill>
                  <a:srgbClr val="FF75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Фискальный</a:t>
            </a:r>
          </a:p>
          <a:p>
            <a:r>
              <a:rPr lang="ru-RU" sz="6000" b="1" dirty="0">
                <a:ln w="22225">
                  <a:noFill/>
                  <a:prstDash val="solid"/>
                </a:ln>
                <a:solidFill>
                  <a:srgbClr val="FF75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баланс</a:t>
            </a:r>
          </a:p>
        </p:txBody>
      </p:sp>
      <p:sp>
        <p:nvSpPr>
          <p:cNvPr id="7" name="Дата 7">
            <a:extLst>
              <a:ext uri="{FF2B5EF4-FFF2-40B4-BE49-F238E27FC236}">
                <a16:creationId xmlns:a16="http://schemas.microsoft.com/office/drawing/2014/main" id="{3B27A7E7-A29A-6E4D-A14F-66160B235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29 августа 2023</a:t>
            </a:r>
          </a:p>
        </p:txBody>
      </p:sp>
      <p:pic>
        <p:nvPicPr>
          <p:cNvPr id="8" name="Рисунок 7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6A8C85D-D343-E0B6-FD7A-428E15053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918BDD-3EE0-7D44-F19E-010D2535CAF8}"/>
              </a:ext>
            </a:extLst>
          </p:cNvPr>
          <p:cNvSpPr txBox="1"/>
          <p:nvPr/>
        </p:nvSpPr>
        <p:spPr>
          <a:xfrm>
            <a:off x="6272820" y="1099761"/>
            <a:ext cx="5917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n w="22225">
                  <a:noFill/>
                  <a:prstDash val="solid"/>
                </a:ln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Монетарная политика</a:t>
            </a:r>
          </a:p>
        </p:txBody>
      </p:sp>
      <p:sp>
        <p:nvSpPr>
          <p:cNvPr id="16" name="Заголовок 18">
            <a:extLst>
              <a:ext uri="{FF2B5EF4-FFF2-40B4-BE49-F238E27FC236}">
                <a16:creationId xmlns:a16="http://schemas.microsoft.com/office/drawing/2014/main" id="{4B520B5B-FDBF-7C39-7E6E-82261A54C68D}"/>
              </a:ext>
            </a:extLst>
          </p:cNvPr>
          <p:cNvSpPr txBox="1">
            <a:spLocks/>
          </p:cNvSpPr>
          <p:nvPr/>
        </p:nvSpPr>
        <p:spPr>
          <a:xfrm>
            <a:off x="711199" y="76201"/>
            <a:ext cx="11198187" cy="836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Бескомпромиссная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макрополитика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0B0B78-EE37-7356-5A19-52424F746638}"/>
              </a:ext>
            </a:extLst>
          </p:cNvPr>
          <p:cNvSpPr txBox="1"/>
          <p:nvPr/>
        </p:nvSpPr>
        <p:spPr>
          <a:xfrm>
            <a:off x="211599" y="3148082"/>
            <a:ext cx="55635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Изолировать бюджет от нефтяных доходов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 четкие приоритеты расходов и ограничить их направления</a:t>
            </a:r>
            <a:endParaRPr lang="x-non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BD26C7-A37D-BBAE-A8C5-249BFA772075}"/>
              </a:ext>
            </a:extLst>
          </p:cNvPr>
          <p:cNvSpPr txBox="1"/>
          <p:nvPr/>
        </p:nvSpPr>
        <p:spPr>
          <a:xfrm>
            <a:off x="6361267" y="3140356"/>
            <a:ext cx="55635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Единственная цель – это снижение инфляции до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таргета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Транспарентность и последовательность в действиях</a:t>
            </a:r>
          </a:p>
        </p:txBody>
      </p:sp>
    </p:spTree>
    <p:extLst>
      <p:ext uri="{BB962C8B-B14F-4D97-AF65-F5344CB8AC3E}">
        <p14:creationId xmlns:p14="http://schemas.microsoft.com/office/powerpoint/2010/main" val="24576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21" grpId="0" build="p"/>
      <p:bldP spid="2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676572-2AEA-79CC-F793-97BE163E99BF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ACBEB5FB-0D1F-22D0-8AE4-6F21583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836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Приватизация и сокращение господдержки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BD4DB7-277C-6548-0FF0-613E65E1B2A9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EC0D3BC-A0AE-4744-0FFD-0622275185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14" name="Дата 7">
            <a:extLst>
              <a:ext uri="{FF2B5EF4-FFF2-40B4-BE49-F238E27FC236}">
                <a16:creationId xmlns:a16="http://schemas.microsoft.com/office/drawing/2014/main" id="{30D4CFC0-5726-7C27-1ADF-AF096643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16" name="Нижний колонтитул 8">
            <a:extLst>
              <a:ext uri="{FF2B5EF4-FFF2-40B4-BE49-F238E27FC236}">
                <a16:creationId xmlns:a16="http://schemas.microsoft.com/office/drawing/2014/main" id="{287FBE2D-3EF5-35E1-20AF-F47EA6591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17" name="Номер слайда 10">
            <a:extLst>
              <a:ext uri="{FF2B5EF4-FFF2-40B4-BE49-F238E27FC236}">
                <a16:creationId xmlns:a16="http://schemas.microsoft.com/office/drawing/2014/main" id="{9E2DE6FF-2C2C-210B-C578-B8A2E459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15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E3AFA-081E-1AFC-0573-7C021DD9E7A2}"/>
              </a:ext>
            </a:extLst>
          </p:cNvPr>
          <p:cNvSpPr txBox="1"/>
          <p:nvPr/>
        </p:nvSpPr>
        <p:spPr>
          <a:xfrm>
            <a:off x="149312" y="1099761"/>
            <a:ext cx="1204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22225">
                  <a:noFill/>
                  <a:prstDash val="solid"/>
                </a:ln>
                <a:solidFill>
                  <a:srgbClr val="FF75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субсидий и грантов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0356D-4BDB-4511-5586-F5D1B30F55AF}"/>
              </a:ext>
            </a:extLst>
          </p:cNvPr>
          <p:cNvSpPr txBox="1"/>
          <p:nvPr/>
        </p:nvSpPr>
        <p:spPr>
          <a:xfrm>
            <a:off x="149312" y="2047924"/>
            <a:ext cx="118983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>
                <a:latin typeface="Montserrat" pitchFamily="2" charset="-52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Arial" panose="020B0604020202020204" pitchFamily="34" charset="0"/>
              </a:rPr>
              <a:t>Сосредоточиться на гарантировании и нефинансовой поддержке МСБ</a:t>
            </a:r>
          </a:p>
          <a:p>
            <a:r>
              <a:rPr lang="ru-RU" dirty="0">
                <a:latin typeface="Arial" panose="020B0604020202020204" pitchFamily="34" charset="0"/>
              </a:rPr>
              <a:t>Все остальные инструменты поддержки целесообразно существенно сократить</a:t>
            </a:r>
          </a:p>
          <a:p>
            <a:endParaRPr lang="ru-RU" dirty="0">
              <a:latin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</a:rPr>
              <a:t>Предлагается уменьшить участие государства во всех </a:t>
            </a:r>
            <a:r>
              <a:rPr lang="ru-RU" dirty="0" err="1">
                <a:latin typeface="Arial" panose="020B0604020202020204" pitchFamily="34" charset="0"/>
              </a:rPr>
              <a:t>квазигосударственных</a:t>
            </a:r>
            <a:r>
              <a:rPr lang="ru-RU" dirty="0">
                <a:latin typeface="Arial" panose="020B0604020202020204" pitchFamily="34" charset="0"/>
              </a:rPr>
              <a:t> компаниях до 50% и ниже, кроме субъектов естественных монополий</a:t>
            </a:r>
          </a:p>
        </p:txBody>
      </p:sp>
    </p:spTree>
    <p:extLst>
      <p:ext uri="{BB962C8B-B14F-4D97-AF65-F5344CB8AC3E}">
        <p14:creationId xmlns:p14="http://schemas.microsoft.com/office/powerpoint/2010/main" val="347345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676572-2AEA-79CC-F793-97BE163E99BF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ACBEB5FB-0D1F-22D0-8AE4-6F21583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836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к финансированию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BD4DB7-277C-6548-0FF0-613E65E1B2A9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EC0D3BC-A0AE-4744-0FFD-0622275185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14" name="Дата 7">
            <a:extLst>
              <a:ext uri="{FF2B5EF4-FFF2-40B4-BE49-F238E27FC236}">
                <a16:creationId xmlns:a16="http://schemas.microsoft.com/office/drawing/2014/main" id="{30D4CFC0-5726-7C27-1ADF-AF096643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16" name="Нижний колонтитул 8">
            <a:extLst>
              <a:ext uri="{FF2B5EF4-FFF2-40B4-BE49-F238E27FC236}">
                <a16:creationId xmlns:a16="http://schemas.microsoft.com/office/drawing/2014/main" id="{287FBE2D-3EF5-35E1-20AF-F47EA6591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17" name="Номер слайда 10">
            <a:extLst>
              <a:ext uri="{FF2B5EF4-FFF2-40B4-BE49-F238E27FC236}">
                <a16:creationId xmlns:a16="http://schemas.microsoft.com/office/drawing/2014/main" id="{9E2DE6FF-2C2C-210B-C578-B8A2E459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16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E3AFA-081E-1AFC-0573-7C021DD9E7A2}"/>
              </a:ext>
            </a:extLst>
          </p:cNvPr>
          <p:cNvSpPr txBox="1"/>
          <p:nvPr/>
        </p:nvSpPr>
        <p:spPr>
          <a:xfrm>
            <a:off x="149312" y="1099761"/>
            <a:ext cx="12042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22225">
                  <a:noFill/>
                  <a:prstDash val="solid"/>
                </a:ln>
                <a:solidFill>
                  <a:srgbClr val="FF75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Общенациональная система скоринга юридических лиц (SME </a:t>
            </a:r>
            <a:r>
              <a:rPr lang="ru-RU" sz="4000" b="1" dirty="0" err="1">
                <a:ln w="22225">
                  <a:noFill/>
                  <a:prstDash val="solid"/>
                </a:ln>
                <a:solidFill>
                  <a:srgbClr val="FF75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r>
              <a:rPr lang="ru-RU" sz="4000" b="1" dirty="0">
                <a:ln w="22225">
                  <a:noFill/>
                  <a:prstDash val="solid"/>
                </a:ln>
                <a:solidFill>
                  <a:srgbClr val="FF75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err="1">
                <a:ln w="22225">
                  <a:noFill/>
                  <a:prstDash val="solid"/>
                </a:ln>
                <a:solidFill>
                  <a:srgbClr val="FF75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scores</a:t>
            </a:r>
            <a:r>
              <a:rPr lang="ru-RU" sz="4000" b="1" dirty="0">
                <a:ln w="22225">
                  <a:noFill/>
                  <a:prstDash val="solid"/>
                </a:ln>
                <a:solidFill>
                  <a:srgbClr val="FF75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0356D-4BDB-4511-5586-F5D1B30F55AF}"/>
              </a:ext>
            </a:extLst>
          </p:cNvPr>
          <p:cNvSpPr txBox="1"/>
          <p:nvPr/>
        </p:nvSpPr>
        <p:spPr>
          <a:xfrm>
            <a:off x="149312" y="2610182"/>
            <a:ext cx="1129990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>
                <a:latin typeface="Montserrat" pitchFamily="2" charset="-52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Arial" panose="020B0604020202020204" pitchFamily="34" charset="0"/>
              </a:rPr>
              <a:t>Проводить всеобщий скоринг и присваивать кредитные рейтинги МСБ</a:t>
            </a:r>
          </a:p>
          <a:p>
            <a:endParaRPr lang="ru-RU" dirty="0">
              <a:latin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</a:rPr>
              <a:t>Сбор данных: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</a:rPr>
              <a:t>Транзакции и кредитные истории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</a:rPr>
              <a:t>Информация из государственных баз данных КГД и ОФД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</a:rPr>
              <a:t>а также другие релевантные сведения (</a:t>
            </a:r>
            <a:r>
              <a:rPr lang="ru-RU" dirty="0" err="1">
                <a:latin typeface="Arial" panose="020B0604020202020204" pitchFamily="34" charset="0"/>
              </a:rPr>
              <a:t>финочетность</a:t>
            </a:r>
            <a:r>
              <a:rPr lang="ru-RU" dirty="0">
                <a:latin typeface="Arial" panose="020B0604020202020204" pitchFamily="34" charset="0"/>
              </a:rPr>
              <a:t>, добросовестность и т.д.) </a:t>
            </a:r>
          </a:p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B49EC-8523-3A3E-49A5-F5BDCFDD56B6}"/>
              </a:ext>
            </a:extLst>
          </p:cNvPr>
          <p:cNvSpPr txBox="1"/>
          <p:nvPr/>
        </p:nvSpPr>
        <p:spPr>
          <a:xfrm>
            <a:off x="288189" y="5043932"/>
            <a:ext cx="30646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>
                <a:latin typeface="Montserrat" pitchFamily="2" charset="-52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>
                <a:latin typeface="Arial" panose="020B0604020202020204" pitchFamily="34" charset="0"/>
              </a:rPr>
              <a:t>Снизит информационной асимметрии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10F33-D8C8-E085-7ACA-832895B1795C}"/>
              </a:ext>
            </a:extLst>
          </p:cNvPr>
          <p:cNvSpPr txBox="1"/>
          <p:nvPr/>
        </p:nvSpPr>
        <p:spPr>
          <a:xfrm>
            <a:off x="3207852" y="5047783"/>
            <a:ext cx="28881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>
                <a:latin typeface="Montserrat" pitchFamily="2" charset="-52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>
                <a:latin typeface="Arial" panose="020B0604020202020204" pitchFamily="34" charset="0"/>
              </a:rPr>
              <a:t>Снизит уровень теневой экономики в стране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F94FEB-F6C5-99E9-126E-1E875DE4102C}"/>
              </a:ext>
            </a:extLst>
          </p:cNvPr>
          <p:cNvSpPr txBox="1"/>
          <p:nvPr/>
        </p:nvSpPr>
        <p:spPr>
          <a:xfrm>
            <a:off x="6023527" y="5048220"/>
            <a:ext cx="28881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>
                <a:latin typeface="Montserrat" pitchFamily="2" charset="-52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>
                <a:latin typeface="Arial" panose="020B0604020202020204" pitchFamily="34" charset="0"/>
              </a:rPr>
              <a:t>Создаст институт корпоративной репутации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49174-DCA3-29D0-1284-7351C0079A7E}"/>
              </a:ext>
            </a:extLst>
          </p:cNvPr>
          <p:cNvSpPr txBox="1"/>
          <p:nvPr/>
        </p:nvSpPr>
        <p:spPr>
          <a:xfrm>
            <a:off x="8839202" y="5050394"/>
            <a:ext cx="28881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>
                <a:latin typeface="Montserrat" pitchFamily="2" charset="-52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>
                <a:latin typeface="Arial" panose="020B0604020202020204" pitchFamily="34" charset="0"/>
              </a:rPr>
              <a:t>Ускорит процесс выдачи кредитов через банки</a:t>
            </a:r>
          </a:p>
        </p:txBody>
      </p:sp>
    </p:spTree>
    <p:extLst>
      <p:ext uri="{BB962C8B-B14F-4D97-AF65-F5344CB8AC3E}">
        <p14:creationId xmlns:p14="http://schemas.microsoft.com/office/powerpoint/2010/main" val="127009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676572-2AEA-79CC-F793-97BE163E99BF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ACBEB5FB-0D1F-22D0-8AE4-6F21583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836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к финансированию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BD4DB7-277C-6548-0FF0-613E65E1B2A9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DEC0D3BC-A0AE-4744-0FFD-0622275185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14" name="Дата 7">
            <a:extLst>
              <a:ext uri="{FF2B5EF4-FFF2-40B4-BE49-F238E27FC236}">
                <a16:creationId xmlns:a16="http://schemas.microsoft.com/office/drawing/2014/main" id="{30D4CFC0-5726-7C27-1ADF-AF096643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16" name="Нижний колонтитул 8">
            <a:extLst>
              <a:ext uri="{FF2B5EF4-FFF2-40B4-BE49-F238E27FC236}">
                <a16:creationId xmlns:a16="http://schemas.microsoft.com/office/drawing/2014/main" id="{287FBE2D-3EF5-35E1-20AF-F47EA6591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17" name="Номер слайда 10">
            <a:extLst>
              <a:ext uri="{FF2B5EF4-FFF2-40B4-BE49-F238E27FC236}">
                <a16:creationId xmlns:a16="http://schemas.microsoft.com/office/drawing/2014/main" id="{9E2DE6FF-2C2C-210B-C578-B8A2E459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17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E3AFA-081E-1AFC-0573-7C021DD9E7A2}"/>
              </a:ext>
            </a:extLst>
          </p:cNvPr>
          <p:cNvSpPr txBox="1"/>
          <p:nvPr/>
        </p:nvSpPr>
        <p:spPr>
          <a:xfrm>
            <a:off x="149312" y="1099761"/>
            <a:ext cx="1204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22225">
                  <a:noFill/>
                  <a:prstDash val="solid"/>
                </a:ln>
                <a:solidFill>
                  <a:srgbClr val="FF75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Экспресс гарантии для МСБ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0356D-4BDB-4511-5586-F5D1B30F55AF}"/>
              </a:ext>
            </a:extLst>
          </p:cNvPr>
          <p:cNvSpPr txBox="1"/>
          <p:nvPr/>
        </p:nvSpPr>
        <p:spPr>
          <a:xfrm>
            <a:off x="149312" y="2047924"/>
            <a:ext cx="118983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000">
                <a:latin typeface="Montserrat" pitchFamily="2" charset="-52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Arial" panose="020B0604020202020204" pitchFamily="34" charset="0"/>
              </a:rPr>
              <a:t>Цель нарастить пул МСБ заемщиков, имеющих опыт взаимодействия с банками и проверяемую кредитную историю</a:t>
            </a:r>
          </a:p>
          <a:p>
            <a:endParaRPr lang="ru-RU" dirty="0">
              <a:latin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</a:rPr>
              <a:t>Все операционные издержки должны осуществляться государством </a:t>
            </a:r>
          </a:p>
          <a:p>
            <a:r>
              <a:rPr lang="ru-RU" dirty="0">
                <a:latin typeface="Arial" panose="020B0604020202020204" pitchFamily="34" charset="0"/>
              </a:rPr>
              <a:t>Кредитование – за счет банков </a:t>
            </a:r>
            <a:r>
              <a:rPr lang="ru-RU" b="1" dirty="0">
                <a:latin typeface="Arial" panose="020B0604020202020204" pitchFamily="34" charset="0"/>
              </a:rPr>
              <a:t>на рыночных условиях</a:t>
            </a:r>
          </a:p>
        </p:txBody>
      </p:sp>
    </p:spTree>
    <p:extLst>
      <p:ext uri="{BB962C8B-B14F-4D97-AF65-F5344CB8AC3E}">
        <p14:creationId xmlns:p14="http://schemas.microsoft.com/office/powerpoint/2010/main" val="12835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9006739-F521-2FC8-E83F-88FD0795621E}"/>
              </a:ext>
            </a:extLst>
          </p:cNvPr>
          <p:cNvSpPr/>
          <p:nvPr/>
        </p:nvSpPr>
        <p:spPr>
          <a:xfrm>
            <a:off x="3572032" y="0"/>
            <a:ext cx="86199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3" t="26660" r="54023" b="51373"/>
          <a:stretch/>
        </p:blipFill>
        <p:spPr>
          <a:xfrm>
            <a:off x="0" y="-26"/>
            <a:ext cx="356594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C9E73-8968-48BA-C874-BE060AA41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1693" y="1501168"/>
            <a:ext cx="8235193" cy="2316131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8000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МСБ </a:t>
            </a:r>
            <a:br>
              <a:rPr lang="ru-RU" sz="8000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8000" b="1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Казахстане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4F0D51-7F11-2A28-30D7-F28B05063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1693" y="5953705"/>
            <a:ext cx="5581957" cy="743565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Спикер: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Ануар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Куандыков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256159-EECA-BFFE-0A5C-8FB7CE483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804" y="5899275"/>
            <a:ext cx="2490621" cy="59120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5F904FF-8537-2F55-67AC-16FEC79A2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35" t="16763" r="52370" b="35423"/>
          <a:stretch/>
        </p:blipFill>
        <p:spPr>
          <a:xfrm>
            <a:off x="198120" y="1160700"/>
            <a:ext cx="3089991" cy="32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84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5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-6204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04E8FFA-AD02-3C9B-3B3C-194C88640973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EA718C4-7C4C-76E4-9104-82CECD90B0A8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ACBEB5FB-0D1F-22D0-8AE4-6F21583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836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МСБ в мире</a:t>
            </a:r>
          </a:p>
        </p:txBody>
      </p:sp>
      <p:pic>
        <p:nvPicPr>
          <p:cNvPr id="15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F5207FDA-6B85-3FCB-BEC4-1A747C792F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2" name="Дата 7">
            <a:extLst>
              <a:ext uri="{FF2B5EF4-FFF2-40B4-BE49-F238E27FC236}">
                <a16:creationId xmlns:a16="http://schemas.microsoft.com/office/drawing/2014/main" id="{D9FCBEAC-1DBF-487A-B9F2-158A99A8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4" name="Нижний колонтитул 8">
            <a:extLst>
              <a:ext uri="{FF2B5EF4-FFF2-40B4-BE49-F238E27FC236}">
                <a16:creationId xmlns:a16="http://schemas.microsoft.com/office/drawing/2014/main" id="{C2CD22B0-9CB9-5006-F667-DECA58E1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5" name="Номер слайда 10">
            <a:extLst>
              <a:ext uri="{FF2B5EF4-FFF2-40B4-BE49-F238E27FC236}">
                <a16:creationId xmlns:a16="http://schemas.microsoft.com/office/drawing/2014/main" id="{82D9D4BA-18BE-BC3F-2CA2-878485F0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2</a:t>
            </a:fld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553562-7977-9947-A13A-2AC547A9D1E1}"/>
              </a:ext>
            </a:extLst>
          </p:cNvPr>
          <p:cNvSpPr txBox="1"/>
          <p:nvPr/>
        </p:nvSpPr>
        <p:spPr>
          <a:xfrm>
            <a:off x="176819" y="955888"/>
            <a:ext cx="11978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 среди лидеров развивающихся стран по доходам МСБ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112F1-D961-6ACE-7DAD-7D855D364BA4}"/>
              </a:ext>
            </a:extLst>
          </p:cNvPr>
          <p:cNvSpPr txBox="1"/>
          <p:nvPr/>
        </p:nvSpPr>
        <p:spPr>
          <a:xfrm>
            <a:off x="2064920" y="1557189"/>
            <a:ext cx="8049751" cy="67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latin typeface="Arial" panose="020B0604020202020204" pitchFamily="34" charset="0"/>
              </a:rPr>
              <a:t>Доходы МСБ на одного жителя страны, </a:t>
            </a:r>
          </a:p>
          <a:p>
            <a:r>
              <a:rPr lang="ru-RU" dirty="0">
                <a:latin typeface="Arial" panose="020B0604020202020204" pitchFamily="34" charset="0"/>
              </a:rPr>
              <a:t>в сопоставимых ценах, тысяч долларов в год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F824C09-CC5C-29DB-8FE4-07B4C50968FB}"/>
              </a:ext>
            </a:extLst>
          </p:cNvPr>
          <p:cNvSpPr/>
          <p:nvPr/>
        </p:nvSpPr>
        <p:spPr>
          <a:xfrm>
            <a:off x="573061" y="2250332"/>
            <a:ext cx="4816057" cy="2718014"/>
          </a:xfrm>
          <a:prstGeom prst="rect">
            <a:avLst/>
          </a:pr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172" tIns="26586" rIns="53172" bIns="26586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x-none" sz="1600" dirty="0">
              <a:solidFill>
                <a:srgbClr val="2F2F2F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77C25F6-C900-E23A-AFEA-CEC0CFBE13B3}"/>
              </a:ext>
            </a:extLst>
          </p:cNvPr>
          <p:cNvSpPr/>
          <p:nvPr/>
        </p:nvSpPr>
        <p:spPr>
          <a:xfrm>
            <a:off x="5389119" y="2251103"/>
            <a:ext cx="2852056" cy="2718014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172" tIns="26586" rIns="53172" bIns="26586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x-none" sz="1600" dirty="0">
              <a:solidFill>
                <a:srgbClr val="2F2F2F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271DAE0-66D7-FA3B-EAB6-3EF64F59DCB5}"/>
              </a:ext>
            </a:extLst>
          </p:cNvPr>
          <p:cNvSpPr/>
          <p:nvPr/>
        </p:nvSpPr>
        <p:spPr>
          <a:xfrm>
            <a:off x="8241174" y="2252237"/>
            <a:ext cx="3234545" cy="2718014"/>
          </a:xfrm>
          <a:prstGeom prst="rect">
            <a:avLst/>
          </a:prstGeom>
          <a:solidFill>
            <a:schemeClr val="accent6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172" tIns="26586" rIns="53172" bIns="26586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x-none" sz="1600" dirty="0">
              <a:solidFill>
                <a:srgbClr val="2F2F2F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2272A177-98E3-3D99-D36F-156D61D16D38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2686263"/>
              </p:ext>
            </p:extLst>
          </p:nvPr>
        </p:nvGraphicFramePr>
        <p:xfrm>
          <a:off x="176818" y="2110625"/>
          <a:ext cx="11543341" cy="432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DC63F11E-E319-B04C-400D-51F3CC645F07}"/>
              </a:ext>
            </a:extLst>
          </p:cNvPr>
          <p:cNvSpPr txBox="1"/>
          <p:nvPr/>
        </p:nvSpPr>
        <p:spPr>
          <a:xfrm>
            <a:off x="8644000" y="2258561"/>
            <a:ext cx="2408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kk-K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группа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2A4EBF-322B-0F79-2FCF-4615BDDCC69B}"/>
              </a:ext>
            </a:extLst>
          </p:cNvPr>
          <p:cNvSpPr txBox="1"/>
          <p:nvPr/>
        </p:nvSpPr>
        <p:spPr>
          <a:xfrm>
            <a:off x="1870816" y="2258561"/>
            <a:ext cx="2408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1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kk-K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группа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CCD6FA-E664-789A-95B8-9F552995A784}"/>
              </a:ext>
            </a:extLst>
          </p:cNvPr>
          <p:cNvSpPr txBox="1"/>
          <p:nvPr/>
        </p:nvSpPr>
        <p:spPr>
          <a:xfrm>
            <a:off x="5551556" y="2258561"/>
            <a:ext cx="2408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kk-KZ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группа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176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9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9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9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9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9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9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9">
                                            <p:graphicEl>
                                              <a:chart seriesIdx="0" categoryIdx="1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29">
                                            <p:graphicEl>
                                              <a:chart seriesIdx="0" categoryIdx="1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9">
                                            <p:graphicEl>
                                              <a:chart seriesIdx="0" categoryIdx="1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29">
                                            <p:graphicEl>
                                              <a:chart seriesIdx="0" categoryIdx="1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29">
                                            <p:graphicEl>
                                              <a:chart seriesIdx="0" categoryIdx="1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29">
                                            <p:graphicEl>
                                              <a:chart seriesIdx="0" categoryIdx="1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29">
                                            <p:graphicEl>
                                              <a:chart seriesIdx="0" categoryIdx="1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1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"/>
                                        <p:tgtEl>
                                          <p:spTgt spid="29">
                                            <p:graphicEl>
                                              <a:chart seriesIdx="0" categoryIdx="1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9">
                                            <p:graphicEl>
                                              <a:chart seriesIdx="0" categoryIdx="2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29">
                                            <p:graphicEl>
                                              <a:chart seriesIdx="0" categoryIdx="2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29">
                                            <p:graphicEl>
                                              <a:chart seriesIdx="0" categoryIdx="2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9">
                                            <p:graphicEl>
                                              <a:chart seriesIdx="0" categoryIdx="2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29">
                                            <p:graphicEl>
                                              <a:chart seriesIdx="0" categoryIdx="2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3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29">
                                            <p:graphicEl>
                                              <a:chart seriesIdx="0" categoryIdx="2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9">
                                            <p:graphicEl>
                                              <a:chart seriesIdx="0" categoryIdx="2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29">
                                            <p:graphicEl>
                                              <a:chart seriesIdx="0" categoryIdx="2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29">
                                            <p:graphicEl>
                                              <a:chart seriesIdx="0" categoryIdx="2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2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29">
                                            <p:graphicEl>
                                              <a:chart seriesIdx="0" categoryIdx="2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8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3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29">
                                            <p:graphicEl>
                                              <a:chart seriesIdx="0" categoryIdx="3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9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3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"/>
                                        <p:tgtEl>
                                          <p:spTgt spid="29">
                                            <p:graphicEl>
                                              <a:chart seriesIdx="0" categoryIdx="3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3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29">
                                            <p:graphicEl>
                                              <a:chart seriesIdx="0" categoryIdx="3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1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chart seriesIdx="0" categoryIdx="3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"/>
                                        <p:tgtEl>
                                          <p:spTgt spid="29">
                                            <p:graphicEl>
                                              <a:chart seriesIdx="0" categoryIdx="3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uiExpand="1" animBg="1"/>
      <p:bldP spid="28" grpId="0" uiExpand="1" animBg="1"/>
      <p:bldGraphic spid="29" grpId="0" uiExpand="1">
        <p:bldSub>
          <a:bldChart bld="categoryEl"/>
        </p:bldSub>
      </p:bldGraphic>
      <p:bldP spid="30" grpId="0" uiExpand="1"/>
      <p:bldP spid="31" grpId="0"/>
      <p:bldP spid="32" grpId="0" uiExpan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5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-6204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D9C4A7A-9661-E7AD-0DB0-9F467B59E37F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EA718C4-7C4C-76E4-9104-82CECD90B0A8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ACBEB5FB-0D1F-22D0-8AE4-6F21583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836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Экономические масштабы</a:t>
            </a:r>
          </a:p>
        </p:txBody>
      </p:sp>
      <p:pic>
        <p:nvPicPr>
          <p:cNvPr id="15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F5207FDA-6B85-3FCB-BEC4-1A747C792F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2" name="Дата 7">
            <a:extLst>
              <a:ext uri="{FF2B5EF4-FFF2-40B4-BE49-F238E27FC236}">
                <a16:creationId xmlns:a16="http://schemas.microsoft.com/office/drawing/2014/main" id="{D9FCBEAC-1DBF-487A-B9F2-158A99A8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4" name="Нижний колонтитул 8">
            <a:extLst>
              <a:ext uri="{FF2B5EF4-FFF2-40B4-BE49-F238E27FC236}">
                <a16:creationId xmlns:a16="http://schemas.microsoft.com/office/drawing/2014/main" id="{C2CD22B0-9CB9-5006-F667-DECA58E1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5" name="Номер слайда 10">
            <a:extLst>
              <a:ext uri="{FF2B5EF4-FFF2-40B4-BE49-F238E27FC236}">
                <a16:creationId xmlns:a16="http://schemas.microsoft.com/office/drawing/2014/main" id="{82D9D4BA-18BE-BC3F-2CA2-878485F0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3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553562-7977-9947-A13A-2AC547A9D1E1}"/>
              </a:ext>
            </a:extLst>
          </p:cNvPr>
          <p:cNvSpPr txBox="1"/>
          <p:nvPr/>
        </p:nvSpPr>
        <p:spPr>
          <a:xfrm>
            <a:off x="176819" y="955888"/>
            <a:ext cx="11978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более развит МСБ, тем лучше экономика и выше доходы. В мире почти нет примеров стран с высокими доходами и низкой долей МСБ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112F1-D961-6ACE-7DAD-7D855D364BA4}"/>
              </a:ext>
            </a:extLst>
          </p:cNvPr>
          <p:cNvSpPr txBox="1"/>
          <p:nvPr/>
        </p:nvSpPr>
        <p:spPr>
          <a:xfrm>
            <a:off x="2064920" y="1855011"/>
            <a:ext cx="804975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Зависимость ВВП на душу населения от доли МСБ в ВВП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C8E9F1EF-FC77-6597-D196-EF4065F0B62F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9601147"/>
              </p:ext>
            </p:extLst>
          </p:nvPr>
        </p:nvGraphicFramePr>
        <p:xfrm>
          <a:off x="664300" y="1788782"/>
          <a:ext cx="10816500" cy="475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F1AA47B-1CD0-54EC-BD40-4D41953E50EB}"/>
              </a:ext>
            </a:extLst>
          </p:cNvPr>
          <p:cNvSpPr/>
          <p:nvPr/>
        </p:nvSpPr>
        <p:spPr>
          <a:xfrm>
            <a:off x="1515122" y="3852377"/>
            <a:ext cx="2722081" cy="1903437"/>
          </a:xfrm>
          <a:prstGeom prst="rect">
            <a:avLst/>
          </a:prstGeom>
          <a:solidFill>
            <a:srgbClr val="FD035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EF8AF24-DA2F-B67C-A8F3-9C34B729CC82}"/>
              </a:ext>
            </a:extLst>
          </p:cNvPr>
          <p:cNvSpPr/>
          <p:nvPr/>
        </p:nvSpPr>
        <p:spPr>
          <a:xfrm>
            <a:off x="4242611" y="3833463"/>
            <a:ext cx="6805309" cy="1924046"/>
          </a:xfrm>
          <a:prstGeom prst="rect">
            <a:avLst/>
          </a:prstGeom>
          <a:solidFill>
            <a:srgbClr val="6666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56EFF69-15A5-DC38-481E-B959AB302B59}"/>
              </a:ext>
            </a:extLst>
          </p:cNvPr>
          <p:cNvSpPr/>
          <p:nvPr/>
        </p:nvSpPr>
        <p:spPr>
          <a:xfrm>
            <a:off x="4231036" y="2402134"/>
            <a:ext cx="6805309" cy="1425572"/>
          </a:xfrm>
          <a:prstGeom prst="rect">
            <a:avLst/>
          </a:prstGeom>
          <a:solidFill>
            <a:srgbClr val="4E9FC8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AE7F61F-FF26-1AE7-415E-814F54E44B0D}"/>
              </a:ext>
            </a:extLst>
          </p:cNvPr>
          <p:cNvSpPr/>
          <p:nvPr/>
        </p:nvSpPr>
        <p:spPr>
          <a:xfrm>
            <a:off x="1517176" y="2402283"/>
            <a:ext cx="2705532" cy="1427454"/>
          </a:xfrm>
          <a:prstGeom prst="rect">
            <a:avLst/>
          </a:prstGeom>
          <a:solidFill>
            <a:srgbClr val="FF750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117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"/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"/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"/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50"/>
                                        <p:tgtEl>
                                          <p:spTgt spid="11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50"/>
                                        <p:tgtEl>
                                          <p:spTgt spid="11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50"/>
                                        <p:tgtEl>
                                          <p:spTgt spid="11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"/>
                                        <p:tgtEl>
                                          <p:spTgt spid="11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"/>
                                        <p:tgtEl>
                                          <p:spTgt spid="11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50"/>
                                        <p:tgtEl>
                                          <p:spTgt spid="11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50"/>
                                        <p:tgtEl>
                                          <p:spTgt spid="11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50"/>
                                        <p:tgtEl>
                                          <p:spTgt spid="11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6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50"/>
                                        <p:tgtEl>
                                          <p:spTgt spid="11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50"/>
                                        <p:tgtEl>
                                          <p:spTgt spid="11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95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50"/>
                                        <p:tgtEl>
                                          <p:spTgt spid="11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1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50"/>
                                        <p:tgtEl>
                                          <p:spTgt spid="11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Chart bld="category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5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-6204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D695E5-95B4-245F-128C-92213A83460F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EA718C4-7C4C-76E4-9104-82CECD90B0A8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ACBEB5FB-0D1F-22D0-8AE4-6F21583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83657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МСБ</a:t>
            </a:r>
          </a:p>
        </p:txBody>
      </p:sp>
      <p:pic>
        <p:nvPicPr>
          <p:cNvPr id="15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F5207FDA-6B85-3FCB-BEC4-1A747C792F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2" name="Дата 7">
            <a:extLst>
              <a:ext uri="{FF2B5EF4-FFF2-40B4-BE49-F238E27FC236}">
                <a16:creationId xmlns:a16="http://schemas.microsoft.com/office/drawing/2014/main" id="{D9FCBEAC-1DBF-487A-B9F2-158A99A8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4" name="Нижний колонтитул 8">
            <a:extLst>
              <a:ext uri="{FF2B5EF4-FFF2-40B4-BE49-F238E27FC236}">
                <a16:creationId xmlns:a16="http://schemas.microsoft.com/office/drawing/2014/main" id="{C2CD22B0-9CB9-5006-F667-DECA58E1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5" name="Номер слайда 10">
            <a:extLst>
              <a:ext uri="{FF2B5EF4-FFF2-40B4-BE49-F238E27FC236}">
                <a16:creationId xmlns:a16="http://schemas.microsoft.com/office/drawing/2014/main" id="{82D9D4BA-18BE-BC3F-2CA2-878485F0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4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553562-7977-9947-A13A-2AC547A9D1E1}"/>
              </a:ext>
            </a:extLst>
          </p:cNvPr>
          <p:cNvSpPr txBox="1"/>
          <p:nvPr/>
        </p:nvSpPr>
        <p:spPr>
          <a:xfrm>
            <a:off x="176819" y="955888"/>
            <a:ext cx="11978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отечественного МСБ более чем в 6 раз ниже чем у крупного бизнеса. Это увеличивает неравенство в обществе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112F1-D961-6ACE-7DAD-7D855D364BA4}"/>
              </a:ext>
            </a:extLst>
          </p:cNvPr>
          <p:cNvSpPr txBox="1"/>
          <p:nvPr/>
        </p:nvSpPr>
        <p:spPr>
          <a:xfrm>
            <a:off x="2423021" y="1954735"/>
            <a:ext cx="733354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latin typeface="Arial" panose="020B0604020202020204" pitchFamily="34" charset="0"/>
              </a:rPr>
              <a:t>Производительность малых компаний относительно крупных, крупные = 100%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9DE1F0A3-7082-B3B6-13FC-575982FB91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7441462"/>
              </p:ext>
            </p:extLst>
          </p:nvPr>
        </p:nvGraphicFramePr>
        <p:xfrm>
          <a:off x="717068" y="2530052"/>
          <a:ext cx="10617288" cy="3826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33668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5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-6204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F24A6D1-E477-4618-A68A-1D281FD37ECD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EA718C4-7C4C-76E4-9104-82CECD90B0A8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F5207FDA-6B85-3FCB-BEC4-1A747C792F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2" name="Дата 7">
            <a:extLst>
              <a:ext uri="{FF2B5EF4-FFF2-40B4-BE49-F238E27FC236}">
                <a16:creationId xmlns:a16="http://schemas.microsoft.com/office/drawing/2014/main" id="{D9FCBEAC-1DBF-487A-B9F2-158A99A8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4" name="Нижний колонтитул 8">
            <a:extLst>
              <a:ext uri="{FF2B5EF4-FFF2-40B4-BE49-F238E27FC236}">
                <a16:creationId xmlns:a16="http://schemas.microsoft.com/office/drawing/2014/main" id="{C2CD22B0-9CB9-5006-F667-DECA58E1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5" name="Номер слайда 10">
            <a:extLst>
              <a:ext uri="{FF2B5EF4-FFF2-40B4-BE49-F238E27FC236}">
                <a16:creationId xmlns:a16="http://schemas.microsoft.com/office/drawing/2014/main" id="{82D9D4BA-18BE-BC3F-2CA2-878485F0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5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553562-7977-9947-A13A-2AC547A9D1E1}"/>
              </a:ext>
            </a:extLst>
          </p:cNvPr>
          <p:cNvSpPr txBox="1"/>
          <p:nvPr/>
        </p:nvSpPr>
        <p:spPr>
          <a:xfrm>
            <a:off x="176819" y="955888"/>
            <a:ext cx="11978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производительность ведет к низкой конкурентоспособности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МСБ в экспорте товаров и услуг: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2C47F3DB-7771-36DC-7A74-2463386B83E8}"/>
              </a:ext>
            </a:extLst>
          </p:cNvPr>
          <p:cNvSpPr txBox="1"/>
          <p:nvPr/>
        </p:nvSpPr>
        <p:spPr>
          <a:xfrm>
            <a:off x="647381" y="1963247"/>
            <a:ext cx="413882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800" b="1" dirty="0">
                <a:ln w="22225">
                  <a:noFill/>
                  <a:prstDash val="solid"/>
                </a:ln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  <a:p>
            <a:pPr algn="ctr"/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Казахстане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5A9E060A-9048-EA2E-C7D2-367DE888F174}"/>
              </a:ext>
            </a:extLst>
          </p:cNvPr>
          <p:cNvSpPr txBox="1"/>
          <p:nvPr/>
        </p:nvSpPr>
        <p:spPr>
          <a:xfrm>
            <a:off x="5389852" y="1968720"/>
            <a:ext cx="650646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800" b="1" dirty="0">
                <a:ln w="22225">
                  <a:noFill/>
                  <a:prstDash val="solid"/>
                </a:ln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</a:t>
            </a:r>
            <a:r>
              <a:rPr lang="ru-RU" sz="13800" b="1" dirty="0">
                <a:ln w="22225">
                  <a:noFill/>
                  <a:prstDash val="solid"/>
                </a:ln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/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странах с доходом</a:t>
            </a:r>
          </a:p>
          <a:p>
            <a:pPr algn="ctr"/>
            <a:r>
              <a:rPr lang="ru-RU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 среднего</a:t>
            </a:r>
          </a:p>
        </p:txBody>
      </p:sp>
    </p:spTree>
    <p:extLst>
      <p:ext uri="{BB962C8B-B14F-4D97-AF65-F5344CB8AC3E}">
        <p14:creationId xmlns:p14="http://schemas.microsoft.com/office/powerpoint/2010/main" val="1563415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0"/>
      <p:bldP spid="3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A2D123E-869E-E6C0-ECA2-10264193F72E}"/>
              </a:ext>
            </a:extLst>
          </p:cNvPr>
          <p:cNvSpPr/>
          <p:nvPr/>
        </p:nvSpPr>
        <p:spPr>
          <a:xfrm>
            <a:off x="339160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1181A8C-3743-3515-2E3A-14E007E36B18}"/>
              </a:ext>
            </a:extLst>
          </p:cNvPr>
          <p:cNvSpPr/>
          <p:nvPr/>
        </p:nvSpPr>
        <p:spPr>
          <a:xfrm>
            <a:off x="710510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C39CB33-3095-675C-C0B7-4BB2450FE9B8}"/>
              </a:ext>
            </a:extLst>
          </p:cNvPr>
          <p:cNvSpPr/>
          <p:nvPr/>
        </p:nvSpPr>
        <p:spPr>
          <a:xfrm>
            <a:off x="1081860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12CA1AA-AC9F-1169-EA06-9F1BADB6048A}"/>
              </a:ext>
            </a:extLst>
          </p:cNvPr>
          <p:cNvSpPr/>
          <p:nvPr/>
        </p:nvSpPr>
        <p:spPr>
          <a:xfrm>
            <a:off x="1453210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986AEAFF-D062-B8C0-9520-6F5CE629F5D4}"/>
              </a:ext>
            </a:extLst>
          </p:cNvPr>
          <p:cNvSpPr/>
          <p:nvPr/>
        </p:nvSpPr>
        <p:spPr>
          <a:xfrm>
            <a:off x="1833158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6AC940F4-6D8A-FA60-D4E8-3D7F66ECF8A1}"/>
              </a:ext>
            </a:extLst>
          </p:cNvPr>
          <p:cNvSpPr/>
          <p:nvPr/>
        </p:nvSpPr>
        <p:spPr>
          <a:xfrm>
            <a:off x="342043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90C04E8-C771-758D-7DA6-D14891DD3CA3}"/>
              </a:ext>
            </a:extLst>
          </p:cNvPr>
          <p:cNvSpPr/>
          <p:nvPr/>
        </p:nvSpPr>
        <p:spPr>
          <a:xfrm>
            <a:off x="713393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E1E3CA38-ABAD-84EB-82C8-2CDADE5958DC}"/>
              </a:ext>
            </a:extLst>
          </p:cNvPr>
          <p:cNvSpPr/>
          <p:nvPr/>
        </p:nvSpPr>
        <p:spPr>
          <a:xfrm>
            <a:off x="1084743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511F373-73AD-B335-91E8-1F3065183AAC}"/>
              </a:ext>
            </a:extLst>
          </p:cNvPr>
          <p:cNvSpPr/>
          <p:nvPr/>
        </p:nvSpPr>
        <p:spPr>
          <a:xfrm>
            <a:off x="1456093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526C6D68-45D1-9568-8E4F-FB112EFB96EE}"/>
              </a:ext>
            </a:extLst>
          </p:cNvPr>
          <p:cNvSpPr/>
          <p:nvPr/>
        </p:nvSpPr>
        <p:spPr>
          <a:xfrm>
            <a:off x="1836041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Заголовок 18">
            <a:extLst>
              <a:ext uri="{FF2B5EF4-FFF2-40B4-BE49-F238E27FC236}">
                <a16:creationId xmlns:a16="http://schemas.microsoft.com/office/drawing/2014/main" id="{8B184F08-B0A1-1E2A-616F-9FD53D5A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12584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пятилетней выживаемости в Казахстане – около 30%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C9A707F-C34B-6066-44B5-2F53077A4818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6" name="Рисунок 45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9EEDB6F-DA2E-C430-B815-DE87B85705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47" name="Дата 7">
            <a:extLst>
              <a:ext uri="{FF2B5EF4-FFF2-40B4-BE49-F238E27FC236}">
                <a16:creationId xmlns:a16="http://schemas.microsoft.com/office/drawing/2014/main" id="{C93C7A18-2DE9-931A-5F34-A8545D28B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48" name="Нижний колонтитул 8">
            <a:extLst>
              <a:ext uri="{FF2B5EF4-FFF2-40B4-BE49-F238E27FC236}">
                <a16:creationId xmlns:a16="http://schemas.microsoft.com/office/drawing/2014/main" id="{06BC36E5-1726-CB8D-8AC4-8C9C3376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49" name="Номер слайда 10">
            <a:extLst>
              <a:ext uri="{FF2B5EF4-FFF2-40B4-BE49-F238E27FC236}">
                <a16:creationId xmlns:a16="http://schemas.microsoft.com/office/drawing/2014/main" id="{C7C031C4-8E34-C110-8CA6-4018FB93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6</a:t>
            </a:fld>
            <a:endParaRPr lang="ru-RU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76AA9-FEC2-662F-30DB-C315143CEBE6}"/>
              </a:ext>
            </a:extLst>
          </p:cNvPr>
          <p:cNvSpPr txBox="1"/>
          <p:nvPr/>
        </p:nvSpPr>
        <p:spPr>
          <a:xfrm>
            <a:off x="6393859" y="3982527"/>
            <a:ext cx="4589615" cy="91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  <a:tabLst>
                <a:tab pos="1608138" algn="l"/>
              </a:tabLst>
            </a:pPr>
            <a:r>
              <a:rPr lang="ru-RU" sz="4800" b="1" dirty="0">
                <a:ln w="22225">
                  <a:noFill/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тыс. </a:t>
            </a:r>
            <a:r>
              <a:rPr lang="ru-RU" sz="1600" b="1" dirty="0">
                <a:ln w="22225">
                  <a:noFill/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действуют</a:t>
            </a:r>
          </a:p>
        </p:txBody>
      </p:sp>
      <p:sp>
        <p:nvSpPr>
          <p:cNvPr id="502" name="Прямоугольник: скругленные углы 2">
            <a:extLst>
              <a:ext uri="{FF2B5EF4-FFF2-40B4-BE49-F238E27FC236}">
                <a16:creationId xmlns:a16="http://schemas.microsoft.com/office/drawing/2014/main" id="{BE60EA2A-A895-6795-7F13-C16BD6960D52}"/>
              </a:ext>
            </a:extLst>
          </p:cNvPr>
          <p:cNvSpPr/>
          <p:nvPr/>
        </p:nvSpPr>
        <p:spPr>
          <a:xfrm>
            <a:off x="2218968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3" name="Прямоугольник: скругленные углы 7">
            <a:extLst>
              <a:ext uri="{FF2B5EF4-FFF2-40B4-BE49-F238E27FC236}">
                <a16:creationId xmlns:a16="http://schemas.microsoft.com/office/drawing/2014/main" id="{A6B85BF9-78B5-E796-0E10-2C91447DA414}"/>
              </a:ext>
            </a:extLst>
          </p:cNvPr>
          <p:cNvSpPr/>
          <p:nvPr/>
        </p:nvSpPr>
        <p:spPr>
          <a:xfrm>
            <a:off x="2590318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5" name="Прямоугольник: скругленные углы 12">
            <a:extLst>
              <a:ext uri="{FF2B5EF4-FFF2-40B4-BE49-F238E27FC236}">
                <a16:creationId xmlns:a16="http://schemas.microsoft.com/office/drawing/2014/main" id="{20BD6313-D16D-25A6-43E9-B7ABEA114D42}"/>
              </a:ext>
            </a:extLst>
          </p:cNvPr>
          <p:cNvSpPr/>
          <p:nvPr/>
        </p:nvSpPr>
        <p:spPr>
          <a:xfrm>
            <a:off x="2961668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6" name="Прямоугольник: скругленные углы 16">
            <a:extLst>
              <a:ext uri="{FF2B5EF4-FFF2-40B4-BE49-F238E27FC236}">
                <a16:creationId xmlns:a16="http://schemas.microsoft.com/office/drawing/2014/main" id="{EC0511D9-13BE-B02F-0AB6-5799510DFE33}"/>
              </a:ext>
            </a:extLst>
          </p:cNvPr>
          <p:cNvSpPr/>
          <p:nvPr/>
        </p:nvSpPr>
        <p:spPr>
          <a:xfrm>
            <a:off x="3333018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7" name="Прямоугольник: скругленные углы 20">
            <a:extLst>
              <a:ext uri="{FF2B5EF4-FFF2-40B4-BE49-F238E27FC236}">
                <a16:creationId xmlns:a16="http://schemas.microsoft.com/office/drawing/2014/main" id="{33F929E0-5BD3-B7B1-C416-5B431C231913}"/>
              </a:ext>
            </a:extLst>
          </p:cNvPr>
          <p:cNvSpPr/>
          <p:nvPr/>
        </p:nvSpPr>
        <p:spPr>
          <a:xfrm>
            <a:off x="3712966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8" name="Прямоугольник: скругленные углы 24">
            <a:extLst>
              <a:ext uri="{FF2B5EF4-FFF2-40B4-BE49-F238E27FC236}">
                <a16:creationId xmlns:a16="http://schemas.microsoft.com/office/drawing/2014/main" id="{1188A377-7DE9-D49D-E306-6ACDACECEABA}"/>
              </a:ext>
            </a:extLst>
          </p:cNvPr>
          <p:cNvSpPr/>
          <p:nvPr/>
        </p:nvSpPr>
        <p:spPr>
          <a:xfrm>
            <a:off x="2221851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9" name="Прямоугольник: скругленные углы 27">
            <a:extLst>
              <a:ext uri="{FF2B5EF4-FFF2-40B4-BE49-F238E27FC236}">
                <a16:creationId xmlns:a16="http://schemas.microsoft.com/office/drawing/2014/main" id="{2AA497B7-FAB3-9F06-10B4-9DCA579FCBBA}"/>
              </a:ext>
            </a:extLst>
          </p:cNvPr>
          <p:cNvSpPr/>
          <p:nvPr/>
        </p:nvSpPr>
        <p:spPr>
          <a:xfrm>
            <a:off x="2593201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0" name="Прямоугольник: скругленные углы 30">
            <a:extLst>
              <a:ext uri="{FF2B5EF4-FFF2-40B4-BE49-F238E27FC236}">
                <a16:creationId xmlns:a16="http://schemas.microsoft.com/office/drawing/2014/main" id="{FF185DB0-C5EF-BD1F-DB3A-BF6F36D55B44}"/>
              </a:ext>
            </a:extLst>
          </p:cNvPr>
          <p:cNvSpPr/>
          <p:nvPr/>
        </p:nvSpPr>
        <p:spPr>
          <a:xfrm>
            <a:off x="2964551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1" name="Прямоугольник: скругленные углы 33">
            <a:extLst>
              <a:ext uri="{FF2B5EF4-FFF2-40B4-BE49-F238E27FC236}">
                <a16:creationId xmlns:a16="http://schemas.microsoft.com/office/drawing/2014/main" id="{C9174BDD-1829-C661-2E5A-352FF82BD2E9}"/>
              </a:ext>
            </a:extLst>
          </p:cNvPr>
          <p:cNvSpPr/>
          <p:nvPr/>
        </p:nvSpPr>
        <p:spPr>
          <a:xfrm>
            <a:off x="3335901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: скругленные углы 36">
            <a:extLst>
              <a:ext uri="{FF2B5EF4-FFF2-40B4-BE49-F238E27FC236}">
                <a16:creationId xmlns:a16="http://schemas.microsoft.com/office/drawing/2014/main" id="{BFC5A465-0907-9AC6-4838-D34BB43CCEDF}"/>
              </a:ext>
            </a:extLst>
          </p:cNvPr>
          <p:cNvSpPr/>
          <p:nvPr/>
        </p:nvSpPr>
        <p:spPr>
          <a:xfrm>
            <a:off x="3715849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2">
            <a:extLst>
              <a:ext uri="{FF2B5EF4-FFF2-40B4-BE49-F238E27FC236}">
                <a16:creationId xmlns:a16="http://schemas.microsoft.com/office/drawing/2014/main" id="{29281BCD-079C-CC98-98B7-5E1B8DC70429}"/>
              </a:ext>
            </a:extLst>
          </p:cNvPr>
          <p:cNvSpPr/>
          <p:nvPr/>
        </p:nvSpPr>
        <p:spPr>
          <a:xfrm>
            <a:off x="4090031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7">
            <a:extLst>
              <a:ext uri="{FF2B5EF4-FFF2-40B4-BE49-F238E27FC236}">
                <a16:creationId xmlns:a16="http://schemas.microsoft.com/office/drawing/2014/main" id="{57944925-B37A-33CE-7C8D-FC241AD6AAA3}"/>
              </a:ext>
            </a:extLst>
          </p:cNvPr>
          <p:cNvSpPr/>
          <p:nvPr/>
        </p:nvSpPr>
        <p:spPr>
          <a:xfrm>
            <a:off x="4461381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: скругленные углы 12">
            <a:extLst>
              <a:ext uri="{FF2B5EF4-FFF2-40B4-BE49-F238E27FC236}">
                <a16:creationId xmlns:a16="http://schemas.microsoft.com/office/drawing/2014/main" id="{AE8577BC-905F-F352-489F-2B795AC56C25}"/>
              </a:ext>
            </a:extLst>
          </p:cNvPr>
          <p:cNvSpPr/>
          <p:nvPr/>
        </p:nvSpPr>
        <p:spPr>
          <a:xfrm>
            <a:off x="4832731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: скругленные углы 16">
            <a:extLst>
              <a:ext uri="{FF2B5EF4-FFF2-40B4-BE49-F238E27FC236}">
                <a16:creationId xmlns:a16="http://schemas.microsoft.com/office/drawing/2014/main" id="{859330B4-95E1-8AA6-9348-093670222F8E}"/>
              </a:ext>
            </a:extLst>
          </p:cNvPr>
          <p:cNvSpPr/>
          <p:nvPr/>
        </p:nvSpPr>
        <p:spPr>
          <a:xfrm>
            <a:off x="5204081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: скругленные углы 20">
            <a:extLst>
              <a:ext uri="{FF2B5EF4-FFF2-40B4-BE49-F238E27FC236}">
                <a16:creationId xmlns:a16="http://schemas.microsoft.com/office/drawing/2014/main" id="{0883C1BC-3546-359F-146F-2D2347AF8457}"/>
              </a:ext>
            </a:extLst>
          </p:cNvPr>
          <p:cNvSpPr/>
          <p:nvPr/>
        </p:nvSpPr>
        <p:spPr>
          <a:xfrm>
            <a:off x="5584029" y="299628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: скругленные углы 24">
            <a:extLst>
              <a:ext uri="{FF2B5EF4-FFF2-40B4-BE49-F238E27FC236}">
                <a16:creationId xmlns:a16="http://schemas.microsoft.com/office/drawing/2014/main" id="{A8F50B1A-D09B-9067-1F86-853BD555A16A}"/>
              </a:ext>
            </a:extLst>
          </p:cNvPr>
          <p:cNvSpPr/>
          <p:nvPr/>
        </p:nvSpPr>
        <p:spPr>
          <a:xfrm>
            <a:off x="4092914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: скругленные углы 27">
            <a:extLst>
              <a:ext uri="{FF2B5EF4-FFF2-40B4-BE49-F238E27FC236}">
                <a16:creationId xmlns:a16="http://schemas.microsoft.com/office/drawing/2014/main" id="{42400495-6C1B-BF24-54A6-15D66428A500}"/>
              </a:ext>
            </a:extLst>
          </p:cNvPr>
          <p:cNvSpPr/>
          <p:nvPr/>
        </p:nvSpPr>
        <p:spPr>
          <a:xfrm>
            <a:off x="4464264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: скругленные углы 30">
            <a:extLst>
              <a:ext uri="{FF2B5EF4-FFF2-40B4-BE49-F238E27FC236}">
                <a16:creationId xmlns:a16="http://schemas.microsoft.com/office/drawing/2014/main" id="{12780D31-F7C4-2DB4-7D74-67FA562B9948}"/>
              </a:ext>
            </a:extLst>
          </p:cNvPr>
          <p:cNvSpPr/>
          <p:nvPr/>
        </p:nvSpPr>
        <p:spPr>
          <a:xfrm>
            <a:off x="4835614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: скругленные углы 33">
            <a:extLst>
              <a:ext uri="{FF2B5EF4-FFF2-40B4-BE49-F238E27FC236}">
                <a16:creationId xmlns:a16="http://schemas.microsoft.com/office/drawing/2014/main" id="{FDE012EC-76CE-B6C8-8D5B-D06FECD4C735}"/>
              </a:ext>
            </a:extLst>
          </p:cNvPr>
          <p:cNvSpPr/>
          <p:nvPr/>
        </p:nvSpPr>
        <p:spPr>
          <a:xfrm>
            <a:off x="5206964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: скругленные углы 36">
            <a:extLst>
              <a:ext uri="{FF2B5EF4-FFF2-40B4-BE49-F238E27FC236}">
                <a16:creationId xmlns:a16="http://schemas.microsoft.com/office/drawing/2014/main" id="{C858260C-4DA8-7851-0AD6-73143033B817}"/>
              </a:ext>
            </a:extLst>
          </p:cNvPr>
          <p:cNvSpPr/>
          <p:nvPr/>
        </p:nvSpPr>
        <p:spPr>
          <a:xfrm>
            <a:off x="5586912" y="299628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: скругленные углы 2">
            <a:extLst>
              <a:ext uri="{FF2B5EF4-FFF2-40B4-BE49-F238E27FC236}">
                <a16:creationId xmlns:a16="http://schemas.microsoft.com/office/drawing/2014/main" id="{3A7263F8-0AF7-5119-0888-4CF5BA0A8F1A}"/>
              </a:ext>
            </a:extLst>
          </p:cNvPr>
          <p:cNvSpPr/>
          <p:nvPr/>
        </p:nvSpPr>
        <p:spPr>
          <a:xfrm>
            <a:off x="349320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: скругленные углы 7">
            <a:extLst>
              <a:ext uri="{FF2B5EF4-FFF2-40B4-BE49-F238E27FC236}">
                <a16:creationId xmlns:a16="http://schemas.microsoft.com/office/drawing/2014/main" id="{186DEF9A-CBC2-BA3A-481D-32694934CF05}"/>
              </a:ext>
            </a:extLst>
          </p:cNvPr>
          <p:cNvSpPr/>
          <p:nvPr/>
        </p:nvSpPr>
        <p:spPr>
          <a:xfrm>
            <a:off x="720670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: скругленные углы 12">
            <a:extLst>
              <a:ext uri="{FF2B5EF4-FFF2-40B4-BE49-F238E27FC236}">
                <a16:creationId xmlns:a16="http://schemas.microsoft.com/office/drawing/2014/main" id="{2F67A976-23D4-DFAD-14D6-9B8475470B45}"/>
              </a:ext>
            </a:extLst>
          </p:cNvPr>
          <p:cNvSpPr/>
          <p:nvPr/>
        </p:nvSpPr>
        <p:spPr>
          <a:xfrm>
            <a:off x="1092020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: скругленные углы 16">
            <a:extLst>
              <a:ext uri="{FF2B5EF4-FFF2-40B4-BE49-F238E27FC236}">
                <a16:creationId xmlns:a16="http://schemas.microsoft.com/office/drawing/2014/main" id="{89167626-45B4-8D57-7751-BF6D8CC3A81D}"/>
              </a:ext>
            </a:extLst>
          </p:cNvPr>
          <p:cNvSpPr/>
          <p:nvPr/>
        </p:nvSpPr>
        <p:spPr>
          <a:xfrm>
            <a:off x="1463370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: скругленные углы 20">
            <a:extLst>
              <a:ext uri="{FF2B5EF4-FFF2-40B4-BE49-F238E27FC236}">
                <a16:creationId xmlns:a16="http://schemas.microsoft.com/office/drawing/2014/main" id="{78300628-CAF5-50A0-3EEB-63A1E2736F44}"/>
              </a:ext>
            </a:extLst>
          </p:cNvPr>
          <p:cNvSpPr/>
          <p:nvPr/>
        </p:nvSpPr>
        <p:spPr>
          <a:xfrm>
            <a:off x="1843318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: скругленные углы 24">
            <a:extLst>
              <a:ext uri="{FF2B5EF4-FFF2-40B4-BE49-F238E27FC236}">
                <a16:creationId xmlns:a16="http://schemas.microsoft.com/office/drawing/2014/main" id="{5C962C92-47D7-9D6C-2B20-8CE851357F48}"/>
              </a:ext>
            </a:extLst>
          </p:cNvPr>
          <p:cNvSpPr/>
          <p:nvPr/>
        </p:nvSpPr>
        <p:spPr>
          <a:xfrm>
            <a:off x="352203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: скругленные углы 27">
            <a:extLst>
              <a:ext uri="{FF2B5EF4-FFF2-40B4-BE49-F238E27FC236}">
                <a16:creationId xmlns:a16="http://schemas.microsoft.com/office/drawing/2014/main" id="{0805CBA1-9F6A-F340-FEA5-12C4F35F50E8}"/>
              </a:ext>
            </a:extLst>
          </p:cNvPr>
          <p:cNvSpPr/>
          <p:nvPr/>
        </p:nvSpPr>
        <p:spPr>
          <a:xfrm>
            <a:off x="723553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: скругленные углы 30">
            <a:extLst>
              <a:ext uri="{FF2B5EF4-FFF2-40B4-BE49-F238E27FC236}">
                <a16:creationId xmlns:a16="http://schemas.microsoft.com/office/drawing/2014/main" id="{935912C1-6B31-E1E9-9647-197EEA0E395C}"/>
              </a:ext>
            </a:extLst>
          </p:cNvPr>
          <p:cNvSpPr/>
          <p:nvPr/>
        </p:nvSpPr>
        <p:spPr>
          <a:xfrm>
            <a:off x="1094903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: скругленные углы 33">
            <a:extLst>
              <a:ext uri="{FF2B5EF4-FFF2-40B4-BE49-F238E27FC236}">
                <a16:creationId xmlns:a16="http://schemas.microsoft.com/office/drawing/2014/main" id="{608CC123-64C9-FE76-DC30-6651CF903AC1}"/>
              </a:ext>
            </a:extLst>
          </p:cNvPr>
          <p:cNvSpPr/>
          <p:nvPr/>
        </p:nvSpPr>
        <p:spPr>
          <a:xfrm>
            <a:off x="1466253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: скругленные углы 36">
            <a:extLst>
              <a:ext uri="{FF2B5EF4-FFF2-40B4-BE49-F238E27FC236}">
                <a16:creationId xmlns:a16="http://schemas.microsoft.com/office/drawing/2014/main" id="{66AE2BFF-AD11-534E-3AA7-6C5D7384EA85}"/>
              </a:ext>
            </a:extLst>
          </p:cNvPr>
          <p:cNvSpPr/>
          <p:nvPr/>
        </p:nvSpPr>
        <p:spPr>
          <a:xfrm>
            <a:off x="1846201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13F06E57-CE0A-1400-6D91-C7AA452EB18E}"/>
              </a:ext>
            </a:extLst>
          </p:cNvPr>
          <p:cNvSpPr/>
          <p:nvPr/>
        </p:nvSpPr>
        <p:spPr>
          <a:xfrm>
            <a:off x="2229128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: скругленные углы 7">
            <a:extLst>
              <a:ext uri="{FF2B5EF4-FFF2-40B4-BE49-F238E27FC236}">
                <a16:creationId xmlns:a16="http://schemas.microsoft.com/office/drawing/2014/main" id="{93155798-06D1-5260-00D4-36D81247B192}"/>
              </a:ext>
            </a:extLst>
          </p:cNvPr>
          <p:cNvSpPr/>
          <p:nvPr/>
        </p:nvSpPr>
        <p:spPr>
          <a:xfrm>
            <a:off x="2600478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: скругленные углы 12">
            <a:extLst>
              <a:ext uri="{FF2B5EF4-FFF2-40B4-BE49-F238E27FC236}">
                <a16:creationId xmlns:a16="http://schemas.microsoft.com/office/drawing/2014/main" id="{24ABDE33-42ED-A192-1489-7C62BFA7AB09}"/>
              </a:ext>
            </a:extLst>
          </p:cNvPr>
          <p:cNvSpPr/>
          <p:nvPr/>
        </p:nvSpPr>
        <p:spPr>
          <a:xfrm>
            <a:off x="2971828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: скругленные углы 16">
            <a:extLst>
              <a:ext uri="{FF2B5EF4-FFF2-40B4-BE49-F238E27FC236}">
                <a16:creationId xmlns:a16="http://schemas.microsoft.com/office/drawing/2014/main" id="{6E1598FC-97DC-D39C-3EF1-A408AEFE36F8}"/>
              </a:ext>
            </a:extLst>
          </p:cNvPr>
          <p:cNvSpPr/>
          <p:nvPr/>
        </p:nvSpPr>
        <p:spPr>
          <a:xfrm>
            <a:off x="3343178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: скругленные углы 20">
            <a:extLst>
              <a:ext uri="{FF2B5EF4-FFF2-40B4-BE49-F238E27FC236}">
                <a16:creationId xmlns:a16="http://schemas.microsoft.com/office/drawing/2014/main" id="{FF23753C-8B01-4F59-84AD-0A632ACE5B4A}"/>
              </a:ext>
            </a:extLst>
          </p:cNvPr>
          <p:cNvSpPr/>
          <p:nvPr/>
        </p:nvSpPr>
        <p:spPr>
          <a:xfrm>
            <a:off x="3723126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: скругленные углы 24">
            <a:extLst>
              <a:ext uri="{FF2B5EF4-FFF2-40B4-BE49-F238E27FC236}">
                <a16:creationId xmlns:a16="http://schemas.microsoft.com/office/drawing/2014/main" id="{22AFED09-12B8-C420-7FCE-6BA8DD74E44A}"/>
              </a:ext>
            </a:extLst>
          </p:cNvPr>
          <p:cNvSpPr/>
          <p:nvPr/>
        </p:nvSpPr>
        <p:spPr>
          <a:xfrm>
            <a:off x="2232011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: скругленные углы 27">
            <a:extLst>
              <a:ext uri="{FF2B5EF4-FFF2-40B4-BE49-F238E27FC236}">
                <a16:creationId xmlns:a16="http://schemas.microsoft.com/office/drawing/2014/main" id="{B3BCD1C1-4BF2-5D6B-5C87-1583B9A04D6D}"/>
              </a:ext>
            </a:extLst>
          </p:cNvPr>
          <p:cNvSpPr/>
          <p:nvPr/>
        </p:nvSpPr>
        <p:spPr>
          <a:xfrm>
            <a:off x="2603361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: скругленные углы 30">
            <a:extLst>
              <a:ext uri="{FF2B5EF4-FFF2-40B4-BE49-F238E27FC236}">
                <a16:creationId xmlns:a16="http://schemas.microsoft.com/office/drawing/2014/main" id="{BFF7E3DF-01FF-DEB9-4DEA-11EF02DE9FD7}"/>
              </a:ext>
            </a:extLst>
          </p:cNvPr>
          <p:cNvSpPr/>
          <p:nvPr/>
        </p:nvSpPr>
        <p:spPr>
          <a:xfrm>
            <a:off x="2974711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: скругленные углы 33">
            <a:extLst>
              <a:ext uri="{FF2B5EF4-FFF2-40B4-BE49-F238E27FC236}">
                <a16:creationId xmlns:a16="http://schemas.microsoft.com/office/drawing/2014/main" id="{EA9B918A-3034-4BBA-9B9E-DB4E9BE95EDE}"/>
              </a:ext>
            </a:extLst>
          </p:cNvPr>
          <p:cNvSpPr/>
          <p:nvPr/>
        </p:nvSpPr>
        <p:spPr>
          <a:xfrm>
            <a:off x="3346061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: скругленные углы 36">
            <a:extLst>
              <a:ext uri="{FF2B5EF4-FFF2-40B4-BE49-F238E27FC236}">
                <a16:creationId xmlns:a16="http://schemas.microsoft.com/office/drawing/2014/main" id="{DEE37A21-DB0E-8BCC-1976-32C82EA165C1}"/>
              </a:ext>
            </a:extLst>
          </p:cNvPr>
          <p:cNvSpPr/>
          <p:nvPr/>
        </p:nvSpPr>
        <p:spPr>
          <a:xfrm>
            <a:off x="3726009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: скругленные углы 2">
            <a:extLst>
              <a:ext uri="{FF2B5EF4-FFF2-40B4-BE49-F238E27FC236}">
                <a16:creationId xmlns:a16="http://schemas.microsoft.com/office/drawing/2014/main" id="{D02D8800-524A-FA1C-19CF-F6B25AB1F9F4}"/>
              </a:ext>
            </a:extLst>
          </p:cNvPr>
          <p:cNvSpPr/>
          <p:nvPr/>
        </p:nvSpPr>
        <p:spPr>
          <a:xfrm>
            <a:off x="4100191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: скругленные углы 7">
            <a:extLst>
              <a:ext uri="{FF2B5EF4-FFF2-40B4-BE49-F238E27FC236}">
                <a16:creationId xmlns:a16="http://schemas.microsoft.com/office/drawing/2014/main" id="{E94E466C-6567-B573-F588-FF31B07005EC}"/>
              </a:ext>
            </a:extLst>
          </p:cNvPr>
          <p:cNvSpPr/>
          <p:nvPr/>
        </p:nvSpPr>
        <p:spPr>
          <a:xfrm>
            <a:off x="4471541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: скругленные углы 12">
            <a:extLst>
              <a:ext uri="{FF2B5EF4-FFF2-40B4-BE49-F238E27FC236}">
                <a16:creationId xmlns:a16="http://schemas.microsoft.com/office/drawing/2014/main" id="{BDD2245B-21DD-A06D-4DC4-EE3F5A9BEEDF}"/>
              </a:ext>
            </a:extLst>
          </p:cNvPr>
          <p:cNvSpPr/>
          <p:nvPr/>
        </p:nvSpPr>
        <p:spPr>
          <a:xfrm>
            <a:off x="4842891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: скругленные углы 16">
            <a:extLst>
              <a:ext uri="{FF2B5EF4-FFF2-40B4-BE49-F238E27FC236}">
                <a16:creationId xmlns:a16="http://schemas.microsoft.com/office/drawing/2014/main" id="{D7DC57C8-8B7D-C469-E86E-B73ACD3BF3D3}"/>
              </a:ext>
            </a:extLst>
          </p:cNvPr>
          <p:cNvSpPr/>
          <p:nvPr/>
        </p:nvSpPr>
        <p:spPr>
          <a:xfrm>
            <a:off x="5214241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: скругленные углы 20">
            <a:extLst>
              <a:ext uri="{FF2B5EF4-FFF2-40B4-BE49-F238E27FC236}">
                <a16:creationId xmlns:a16="http://schemas.microsoft.com/office/drawing/2014/main" id="{77C4FDDA-B36A-F83B-A0C7-0FC89091F6F8}"/>
              </a:ext>
            </a:extLst>
          </p:cNvPr>
          <p:cNvSpPr/>
          <p:nvPr/>
        </p:nvSpPr>
        <p:spPr>
          <a:xfrm>
            <a:off x="5594189" y="3382363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: скругленные углы 24">
            <a:extLst>
              <a:ext uri="{FF2B5EF4-FFF2-40B4-BE49-F238E27FC236}">
                <a16:creationId xmlns:a16="http://schemas.microsoft.com/office/drawing/2014/main" id="{15E9AEC2-E022-BE46-1B05-302AB0E32DF7}"/>
              </a:ext>
            </a:extLst>
          </p:cNvPr>
          <p:cNvSpPr/>
          <p:nvPr/>
        </p:nvSpPr>
        <p:spPr>
          <a:xfrm>
            <a:off x="4103074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: скругленные углы 27">
            <a:extLst>
              <a:ext uri="{FF2B5EF4-FFF2-40B4-BE49-F238E27FC236}">
                <a16:creationId xmlns:a16="http://schemas.microsoft.com/office/drawing/2014/main" id="{4C0B06B1-641A-2356-6E79-D718F74F7B93}"/>
              </a:ext>
            </a:extLst>
          </p:cNvPr>
          <p:cNvSpPr/>
          <p:nvPr/>
        </p:nvSpPr>
        <p:spPr>
          <a:xfrm>
            <a:off x="4474424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: скругленные углы 30">
            <a:extLst>
              <a:ext uri="{FF2B5EF4-FFF2-40B4-BE49-F238E27FC236}">
                <a16:creationId xmlns:a16="http://schemas.microsoft.com/office/drawing/2014/main" id="{5D6E5C0C-43C1-16C9-570B-13D38F01D2ED}"/>
              </a:ext>
            </a:extLst>
          </p:cNvPr>
          <p:cNvSpPr/>
          <p:nvPr/>
        </p:nvSpPr>
        <p:spPr>
          <a:xfrm>
            <a:off x="4845774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: скругленные углы 33">
            <a:extLst>
              <a:ext uri="{FF2B5EF4-FFF2-40B4-BE49-F238E27FC236}">
                <a16:creationId xmlns:a16="http://schemas.microsoft.com/office/drawing/2014/main" id="{B9EA9BBD-C678-A97F-8E83-09D3816A7E4B}"/>
              </a:ext>
            </a:extLst>
          </p:cNvPr>
          <p:cNvSpPr/>
          <p:nvPr/>
        </p:nvSpPr>
        <p:spPr>
          <a:xfrm>
            <a:off x="5217124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: скругленные углы 36">
            <a:extLst>
              <a:ext uri="{FF2B5EF4-FFF2-40B4-BE49-F238E27FC236}">
                <a16:creationId xmlns:a16="http://schemas.microsoft.com/office/drawing/2014/main" id="{AA6095A8-DD88-D2FE-F780-42879C2179A5}"/>
              </a:ext>
            </a:extLst>
          </p:cNvPr>
          <p:cNvSpPr/>
          <p:nvPr/>
        </p:nvSpPr>
        <p:spPr>
          <a:xfrm>
            <a:off x="5597072" y="3382363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: скругленные углы 2">
            <a:extLst>
              <a:ext uri="{FF2B5EF4-FFF2-40B4-BE49-F238E27FC236}">
                <a16:creationId xmlns:a16="http://schemas.microsoft.com/office/drawing/2014/main" id="{B6E19CDC-80BB-BA10-1996-822B76E3C6B0}"/>
              </a:ext>
            </a:extLst>
          </p:cNvPr>
          <p:cNvSpPr/>
          <p:nvPr/>
        </p:nvSpPr>
        <p:spPr>
          <a:xfrm>
            <a:off x="349320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: скругленные углы 7">
            <a:extLst>
              <a:ext uri="{FF2B5EF4-FFF2-40B4-BE49-F238E27FC236}">
                <a16:creationId xmlns:a16="http://schemas.microsoft.com/office/drawing/2014/main" id="{AE45B422-3DED-026B-513E-5C0D3FACF8DC}"/>
              </a:ext>
            </a:extLst>
          </p:cNvPr>
          <p:cNvSpPr/>
          <p:nvPr/>
        </p:nvSpPr>
        <p:spPr>
          <a:xfrm>
            <a:off x="720670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: скругленные углы 12">
            <a:extLst>
              <a:ext uri="{FF2B5EF4-FFF2-40B4-BE49-F238E27FC236}">
                <a16:creationId xmlns:a16="http://schemas.microsoft.com/office/drawing/2014/main" id="{3A78798D-16C7-B271-1ED1-26A2D67757DD}"/>
              </a:ext>
            </a:extLst>
          </p:cNvPr>
          <p:cNvSpPr/>
          <p:nvPr/>
        </p:nvSpPr>
        <p:spPr>
          <a:xfrm>
            <a:off x="1092020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: скругленные углы 16">
            <a:extLst>
              <a:ext uri="{FF2B5EF4-FFF2-40B4-BE49-F238E27FC236}">
                <a16:creationId xmlns:a16="http://schemas.microsoft.com/office/drawing/2014/main" id="{D6DB25F8-980D-EF55-4318-14B27406172D}"/>
              </a:ext>
            </a:extLst>
          </p:cNvPr>
          <p:cNvSpPr/>
          <p:nvPr/>
        </p:nvSpPr>
        <p:spPr>
          <a:xfrm>
            <a:off x="1463370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: скругленные углы 20">
            <a:extLst>
              <a:ext uri="{FF2B5EF4-FFF2-40B4-BE49-F238E27FC236}">
                <a16:creationId xmlns:a16="http://schemas.microsoft.com/office/drawing/2014/main" id="{920600C5-3BDC-5B58-2B82-3461254577AE}"/>
              </a:ext>
            </a:extLst>
          </p:cNvPr>
          <p:cNvSpPr/>
          <p:nvPr/>
        </p:nvSpPr>
        <p:spPr>
          <a:xfrm>
            <a:off x="1843318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: скругленные углы 24">
            <a:extLst>
              <a:ext uri="{FF2B5EF4-FFF2-40B4-BE49-F238E27FC236}">
                <a16:creationId xmlns:a16="http://schemas.microsoft.com/office/drawing/2014/main" id="{23CF273A-5638-6125-6125-6085FF23C4B4}"/>
              </a:ext>
            </a:extLst>
          </p:cNvPr>
          <p:cNvSpPr/>
          <p:nvPr/>
        </p:nvSpPr>
        <p:spPr>
          <a:xfrm>
            <a:off x="352203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: скругленные углы 27">
            <a:extLst>
              <a:ext uri="{FF2B5EF4-FFF2-40B4-BE49-F238E27FC236}">
                <a16:creationId xmlns:a16="http://schemas.microsoft.com/office/drawing/2014/main" id="{B3BDB3D6-6DEB-F6EC-990F-9BB29E4A1D5E}"/>
              </a:ext>
            </a:extLst>
          </p:cNvPr>
          <p:cNvSpPr/>
          <p:nvPr/>
        </p:nvSpPr>
        <p:spPr>
          <a:xfrm>
            <a:off x="723553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: скругленные углы 30">
            <a:extLst>
              <a:ext uri="{FF2B5EF4-FFF2-40B4-BE49-F238E27FC236}">
                <a16:creationId xmlns:a16="http://schemas.microsoft.com/office/drawing/2014/main" id="{6ABC8C6E-BF83-0E21-250A-2E37AE69E88F}"/>
              </a:ext>
            </a:extLst>
          </p:cNvPr>
          <p:cNvSpPr/>
          <p:nvPr/>
        </p:nvSpPr>
        <p:spPr>
          <a:xfrm>
            <a:off x="1094903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: скругленные углы 33">
            <a:extLst>
              <a:ext uri="{FF2B5EF4-FFF2-40B4-BE49-F238E27FC236}">
                <a16:creationId xmlns:a16="http://schemas.microsoft.com/office/drawing/2014/main" id="{CC266688-F553-9408-51D3-D6088460191C}"/>
              </a:ext>
            </a:extLst>
          </p:cNvPr>
          <p:cNvSpPr/>
          <p:nvPr/>
        </p:nvSpPr>
        <p:spPr>
          <a:xfrm>
            <a:off x="1466253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: скругленные углы 36">
            <a:extLst>
              <a:ext uri="{FF2B5EF4-FFF2-40B4-BE49-F238E27FC236}">
                <a16:creationId xmlns:a16="http://schemas.microsoft.com/office/drawing/2014/main" id="{766FD75E-E6AD-2A4F-328F-3C50C43A0568}"/>
              </a:ext>
            </a:extLst>
          </p:cNvPr>
          <p:cNvSpPr/>
          <p:nvPr/>
        </p:nvSpPr>
        <p:spPr>
          <a:xfrm>
            <a:off x="1846201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: скругленные углы 2">
            <a:extLst>
              <a:ext uri="{FF2B5EF4-FFF2-40B4-BE49-F238E27FC236}">
                <a16:creationId xmlns:a16="http://schemas.microsoft.com/office/drawing/2014/main" id="{E926CED4-8ADA-6967-5FC8-9805C0EBDD0A}"/>
              </a:ext>
            </a:extLst>
          </p:cNvPr>
          <p:cNvSpPr/>
          <p:nvPr/>
        </p:nvSpPr>
        <p:spPr>
          <a:xfrm>
            <a:off x="2229128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: скругленные углы 7">
            <a:extLst>
              <a:ext uri="{FF2B5EF4-FFF2-40B4-BE49-F238E27FC236}">
                <a16:creationId xmlns:a16="http://schemas.microsoft.com/office/drawing/2014/main" id="{70D2F0B3-D2AC-E056-D81C-DA6E1DD49A10}"/>
              </a:ext>
            </a:extLst>
          </p:cNvPr>
          <p:cNvSpPr/>
          <p:nvPr/>
        </p:nvSpPr>
        <p:spPr>
          <a:xfrm>
            <a:off x="2600478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: скругленные углы 12">
            <a:extLst>
              <a:ext uri="{FF2B5EF4-FFF2-40B4-BE49-F238E27FC236}">
                <a16:creationId xmlns:a16="http://schemas.microsoft.com/office/drawing/2014/main" id="{B8E09FFE-2E62-97CD-B64E-B011FB6B959A}"/>
              </a:ext>
            </a:extLst>
          </p:cNvPr>
          <p:cNvSpPr/>
          <p:nvPr/>
        </p:nvSpPr>
        <p:spPr>
          <a:xfrm>
            <a:off x="2971828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: скругленные углы 16">
            <a:extLst>
              <a:ext uri="{FF2B5EF4-FFF2-40B4-BE49-F238E27FC236}">
                <a16:creationId xmlns:a16="http://schemas.microsoft.com/office/drawing/2014/main" id="{7CC56EC8-F006-D69F-486F-0BD137E3A1FF}"/>
              </a:ext>
            </a:extLst>
          </p:cNvPr>
          <p:cNvSpPr/>
          <p:nvPr/>
        </p:nvSpPr>
        <p:spPr>
          <a:xfrm>
            <a:off x="3343178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: скругленные углы 20">
            <a:extLst>
              <a:ext uri="{FF2B5EF4-FFF2-40B4-BE49-F238E27FC236}">
                <a16:creationId xmlns:a16="http://schemas.microsoft.com/office/drawing/2014/main" id="{93918701-EF3B-3166-760A-216EBC24C87F}"/>
              </a:ext>
            </a:extLst>
          </p:cNvPr>
          <p:cNvSpPr/>
          <p:nvPr/>
        </p:nvSpPr>
        <p:spPr>
          <a:xfrm>
            <a:off x="3723126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: скругленные углы 24">
            <a:extLst>
              <a:ext uri="{FF2B5EF4-FFF2-40B4-BE49-F238E27FC236}">
                <a16:creationId xmlns:a16="http://schemas.microsoft.com/office/drawing/2014/main" id="{35A18A7A-C7F5-2B94-EDD0-62B90B13026F}"/>
              </a:ext>
            </a:extLst>
          </p:cNvPr>
          <p:cNvSpPr/>
          <p:nvPr/>
        </p:nvSpPr>
        <p:spPr>
          <a:xfrm>
            <a:off x="2232011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рямоугольник: скругленные углы 27">
            <a:extLst>
              <a:ext uri="{FF2B5EF4-FFF2-40B4-BE49-F238E27FC236}">
                <a16:creationId xmlns:a16="http://schemas.microsoft.com/office/drawing/2014/main" id="{5A3A2BFD-56CF-A446-7ACE-1460131981DB}"/>
              </a:ext>
            </a:extLst>
          </p:cNvPr>
          <p:cNvSpPr/>
          <p:nvPr/>
        </p:nvSpPr>
        <p:spPr>
          <a:xfrm>
            <a:off x="2603361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рямоугольник: скругленные углы 30">
            <a:extLst>
              <a:ext uri="{FF2B5EF4-FFF2-40B4-BE49-F238E27FC236}">
                <a16:creationId xmlns:a16="http://schemas.microsoft.com/office/drawing/2014/main" id="{B6E9FA49-5416-9D75-4E58-47C7FF3DE1C0}"/>
              </a:ext>
            </a:extLst>
          </p:cNvPr>
          <p:cNvSpPr/>
          <p:nvPr/>
        </p:nvSpPr>
        <p:spPr>
          <a:xfrm>
            <a:off x="2974711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Прямоугольник: скругленные углы 33">
            <a:extLst>
              <a:ext uri="{FF2B5EF4-FFF2-40B4-BE49-F238E27FC236}">
                <a16:creationId xmlns:a16="http://schemas.microsoft.com/office/drawing/2014/main" id="{27401A88-50C5-AB40-6E39-C78FD56ABC06}"/>
              </a:ext>
            </a:extLst>
          </p:cNvPr>
          <p:cNvSpPr/>
          <p:nvPr/>
        </p:nvSpPr>
        <p:spPr>
          <a:xfrm>
            <a:off x="3346061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Прямоугольник: скругленные углы 36">
            <a:extLst>
              <a:ext uri="{FF2B5EF4-FFF2-40B4-BE49-F238E27FC236}">
                <a16:creationId xmlns:a16="http://schemas.microsoft.com/office/drawing/2014/main" id="{7216D02B-85E1-BB96-AF16-C21F964275CB}"/>
              </a:ext>
            </a:extLst>
          </p:cNvPr>
          <p:cNvSpPr/>
          <p:nvPr/>
        </p:nvSpPr>
        <p:spPr>
          <a:xfrm>
            <a:off x="3726009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: скругленные углы 2">
            <a:extLst>
              <a:ext uri="{FF2B5EF4-FFF2-40B4-BE49-F238E27FC236}">
                <a16:creationId xmlns:a16="http://schemas.microsoft.com/office/drawing/2014/main" id="{EA253263-6F43-FEBF-DEA2-128F9FFACBBF}"/>
              </a:ext>
            </a:extLst>
          </p:cNvPr>
          <p:cNvSpPr/>
          <p:nvPr/>
        </p:nvSpPr>
        <p:spPr>
          <a:xfrm>
            <a:off x="4100191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: скругленные углы 7">
            <a:extLst>
              <a:ext uri="{FF2B5EF4-FFF2-40B4-BE49-F238E27FC236}">
                <a16:creationId xmlns:a16="http://schemas.microsoft.com/office/drawing/2014/main" id="{96C79C7E-6BBC-4149-4B79-76D7BEACBE46}"/>
              </a:ext>
            </a:extLst>
          </p:cNvPr>
          <p:cNvSpPr/>
          <p:nvPr/>
        </p:nvSpPr>
        <p:spPr>
          <a:xfrm>
            <a:off x="4471541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: скругленные углы 12">
            <a:extLst>
              <a:ext uri="{FF2B5EF4-FFF2-40B4-BE49-F238E27FC236}">
                <a16:creationId xmlns:a16="http://schemas.microsoft.com/office/drawing/2014/main" id="{412304F5-FB4A-E858-B5D1-FA9FD4DB0DCD}"/>
              </a:ext>
            </a:extLst>
          </p:cNvPr>
          <p:cNvSpPr/>
          <p:nvPr/>
        </p:nvSpPr>
        <p:spPr>
          <a:xfrm>
            <a:off x="4842891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: скругленные углы 16">
            <a:extLst>
              <a:ext uri="{FF2B5EF4-FFF2-40B4-BE49-F238E27FC236}">
                <a16:creationId xmlns:a16="http://schemas.microsoft.com/office/drawing/2014/main" id="{0F54B8CC-3B91-C009-0C84-0EA8EDF23835}"/>
              </a:ext>
            </a:extLst>
          </p:cNvPr>
          <p:cNvSpPr/>
          <p:nvPr/>
        </p:nvSpPr>
        <p:spPr>
          <a:xfrm>
            <a:off x="5214241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: скругленные углы 20">
            <a:extLst>
              <a:ext uri="{FF2B5EF4-FFF2-40B4-BE49-F238E27FC236}">
                <a16:creationId xmlns:a16="http://schemas.microsoft.com/office/drawing/2014/main" id="{A535FE22-C9EC-B80F-2AEA-EFE38E3AB06D}"/>
              </a:ext>
            </a:extLst>
          </p:cNvPr>
          <p:cNvSpPr/>
          <p:nvPr/>
        </p:nvSpPr>
        <p:spPr>
          <a:xfrm>
            <a:off x="5594189" y="3778070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: скругленные углы 24">
            <a:extLst>
              <a:ext uri="{FF2B5EF4-FFF2-40B4-BE49-F238E27FC236}">
                <a16:creationId xmlns:a16="http://schemas.microsoft.com/office/drawing/2014/main" id="{4F55F9BB-71A2-E36C-288C-A0DE2A7927AC}"/>
              </a:ext>
            </a:extLst>
          </p:cNvPr>
          <p:cNvSpPr/>
          <p:nvPr/>
        </p:nvSpPr>
        <p:spPr>
          <a:xfrm>
            <a:off x="4103074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: скругленные углы 27">
            <a:extLst>
              <a:ext uri="{FF2B5EF4-FFF2-40B4-BE49-F238E27FC236}">
                <a16:creationId xmlns:a16="http://schemas.microsoft.com/office/drawing/2014/main" id="{ABAB65EF-85E9-DFEC-FE28-F721C43AFF73}"/>
              </a:ext>
            </a:extLst>
          </p:cNvPr>
          <p:cNvSpPr/>
          <p:nvPr/>
        </p:nvSpPr>
        <p:spPr>
          <a:xfrm>
            <a:off x="4474424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: скругленные углы 30">
            <a:extLst>
              <a:ext uri="{FF2B5EF4-FFF2-40B4-BE49-F238E27FC236}">
                <a16:creationId xmlns:a16="http://schemas.microsoft.com/office/drawing/2014/main" id="{7DF17A36-C01F-E54E-CCC9-721BB4BDF98F}"/>
              </a:ext>
            </a:extLst>
          </p:cNvPr>
          <p:cNvSpPr/>
          <p:nvPr/>
        </p:nvSpPr>
        <p:spPr>
          <a:xfrm>
            <a:off x="4845774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: скругленные углы 33">
            <a:extLst>
              <a:ext uri="{FF2B5EF4-FFF2-40B4-BE49-F238E27FC236}">
                <a16:creationId xmlns:a16="http://schemas.microsoft.com/office/drawing/2014/main" id="{AEB21D6E-B3EF-C33D-3D98-B18796A8171E}"/>
              </a:ext>
            </a:extLst>
          </p:cNvPr>
          <p:cNvSpPr/>
          <p:nvPr/>
        </p:nvSpPr>
        <p:spPr>
          <a:xfrm>
            <a:off x="5217124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рямоугольник: скругленные углы 36">
            <a:extLst>
              <a:ext uri="{FF2B5EF4-FFF2-40B4-BE49-F238E27FC236}">
                <a16:creationId xmlns:a16="http://schemas.microsoft.com/office/drawing/2014/main" id="{C31C5AFC-6E93-19F7-41F9-622A1ACDD330}"/>
              </a:ext>
            </a:extLst>
          </p:cNvPr>
          <p:cNvSpPr/>
          <p:nvPr/>
        </p:nvSpPr>
        <p:spPr>
          <a:xfrm>
            <a:off x="5597072" y="3778070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: скругленные углы 2">
            <a:extLst>
              <a:ext uri="{FF2B5EF4-FFF2-40B4-BE49-F238E27FC236}">
                <a16:creationId xmlns:a16="http://schemas.microsoft.com/office/drawing/2014/main" id="{2314984B-3620-DFF2-CAF0-141BB66614A8}"/>
              </a:ext>
            </a:extLst>
          </p:cNvPr>
          <p:cNvSpPr/>
          <p:nvPr/>
        </p:nvSpPr>
        <p:spPr>
          <a:xfrm>
            <a:off x="346437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: скругленные углы 7">
            <a:extLst>
              <a:ext uri="{FF2B5EF4-FFF2-40B4-BE49-F238E27FC236}">
                <a16:creationId xmlns:a16="http://schemas.microsoft.com/office/drawing/2014/main" id="{F0605412-BC8C-12A7-90E5-3CC5ED0E8DB4}"/>
              </a:ext>
            </a:extLst>
          </p:cNvPr>
          <p:cNvSpPr/>
          <p:nvPr/>
        </p:nvSpPr>
        <p:spPr>
          <a:xfrm>
            <a:off x="717787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: скругленные углы 12">
            <a:extLst>
              <a:ext uri="{FF2B5EF4-FFF2-40B4-BE49-F238E27FC236}">
                <a16:creationId xmlns:a16="http://schemas.microsoft.com/office/drawing/2014/main" id="{944A4FA2-2A92-53AD-9ED2-002012CFCA69}"/>
              </a:ext>
            </a:extLst>
          </p:cNvPr>
          <p:cNvSpPr/>
          <p:nvPr/>
        </p:nvSpPr>
        <p:spPr>
          <a:xfrm>
            <a:off x="1089137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: скругленные углы 16">
            <a:extLst>
              <a:ext uri="{FF2B5EF4-FFF2-40B4-BE49-F238E27FC236}">
                <a16:creationId xmlns:a16="http://schemas.microsoft.com/office/drawing/2014/main" id="{A3E595B1-DCD7-EE90-6FA8-A4561CC832C0}"/>
              </a:ext>
            </a:extLst>
          </p:cNvPr>
          <p:cNvSpPr/>
          <p:nvPr/>
        </p:nvSpPr>
        <p:spPr>
          <a:xfrm>
            <a:off x="1460487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: скругленные углы 20">
            <a:extLst>
              <a:ext uri="{FF2B5EF4-FFF2-40B4-BE49-F238E27FC236}">
                <a16:creationId xmlns:a16="http://schemas.microsoft.com/office/drawing/2014/main" id="{D1688E9F-EBB7-FCAA-BC06-C5CBB91F2ADF}"/>
              </a:ext>
            </a:extLst>
          </p:cNvPr>
          <p:cNvSpPr/>
          <p:nvPr/>
        </p:nvSpPr>
        <p:spPr>
          <a:xfrm>
            <a:off x="1840435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: скругленные углы 24">
            <a:extLst>
              <a:ext uri="{FF2B5EF4-FFF2-40B4-BE49-F238E27FC236}">
                <a16:creationId xmlns:a16="http://schemas.microsoft.com/office/drawing/2014/main" id="{BFD6B4E9-1D38-0846-B2EF-4ABCDCFAFA78}"/>
              </a:ext>
            </a:extLst>
          </p:cNvPr>
          <p:cNvSpPr/>
          <p:nvPr/>
        </p:nvSpPr>
        <p:spPr>
          <a:xfrm>
            <a:off x="349320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: скругленные углы 27">
            <a:extLst>
              <a:ext uri="{FF2B5EF4-FFF2-40B4-BE49-F238E27FC236}">
                <a16:creationId xmlns:a16="http://schemas.microsoft.com/office/drawing/2014/main" id="{3B1480B9-8852-BD74-2FD1-ABC8F590ACC5}"/>
              </a:ext>
            </a:extLst>
          </p:cNvPr>
          <p:cNvSpPr/>
          <p:nvPr/>
        </p:nvSpPr>
        <p:spPr>
          <a:xfrm>
            <a:off x="720670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: скругленные углы 30">
            <a:extLst>
              <a:ext uri="{FF2B5EF4-FFF2-40B4-BE49-F238E27FC236}">
                <a16:creationId xmlns:a16="http://schemas.microsoft.com/office/drawing/2014/main" id="{49A233D1-41BA-213F-BD0D-753A90D0B36E}"/>
              </a:ext>
            </a:extLst>
          </p:cNvPr>
          <p:cNvSpPr/>
          <p:nvPr/>
        </p:nvSpPr>
        <p:spPr>
          <a:xfrm>
            <a:off x="1092020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: скругленные углы 33">
            <a:extLst>
              <a:ext uri="{FF2B5EF4-FFF2-40B4-BE49-F238E27FC236}">
                <a16:creationId xmlns:a16="http://schemas.microsoft.com/office/drawing/2014/main" id="{2597FEE8-829F-1FDB-C4D6-AB59681561F1}"/>
              </a:ext>
            </a:extLst>
          </p:cNvPr>
          <p:cNvSpPr/>
          <p:nvPr/>
        </p:nvSpPr>
        <p:spPr>
          <a:xfrm>
            <a:off x="1463370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: скругленные углы 36">
            <a:extLst>
              <a:ext uri="{FF2B5EF4-FFF2-40B4-BE49-F238E27FC236}">
                <a16:creationId xmlns:a16="http://schemas.microsoft.com/office/drawing/2014/main" id="{3094678D-AAF0-548E-3315-26CE382C6C5F}"/>
              </a:ext>
            </a:extLst>
          </p:cNvPr>
          <p:cNvSpPr/>
          <p:nvPr/>
        </p:nvSpPr>
        <p:spPr>
          <a:xfrm>
            <a:off x="1843318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: скругленные углы 2">
            <a:extLst>
              <a:ext uri="{FF2B5EF4-FFF2-40B4-BE49-F238E27FC236}">
                <a16:creationId xmlns:a16="http://schemas.microsoft.com/office/drawing/2014/main" id="{85C3898D-AB71-878D-F7F8-70258147DB5B}"/>
              </a:ext>
            </a:extLst>
          </p:cNvPr>
          <p:cNvSpPr/>
          <p:nvPr/>
        </p:nvSpPr>
        <p:spPr>
          <a:xfrm>
            <a:off x="2226245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: скругленные углы 7">
            <a:extLst>
              <a:ext uri="{FF2B5EF4-FFF2-40B4-BE49-F238E27FC236}">
                <a16:creationId xmlns:a16="http://schemas.microsoft.com/office/drawing/2014/main" id="{E087818F-E349-89C7-34C6-35FFA10A60CE}"/>
              </a:ext>
            </a:extLst>
          </p:cNvPr>
          <p:cNvSpPr/>
          <p:nvPr/>
        </p:nvSpPr>
        <p:spPr>
          <a:xfrm>
            <a:off x="2597595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: скругленные углы 12">
            <a:extLst>
              <a:ext uri="{FF2B5EF4-FFF2-40B4-BE49-F238E27FC236}">
                <a16:creationId xmlns:a16="http://schemas.microsoft.com/office/drawing/2014/main" id="{CEB079B5-F525-8774-3077-ADA6E767F1C7}"/>
              </a:ext>
            </a:extLst>
          </p:cNvPr>
          <p:cNvSpPr/>
          <p:nvPr/>
        </p:nvSpPr>
        <p:spPr>
          <a:xfrm>
            <a:off x="2968945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: скругленные углы 16">
            <a:extLst>
              <a:ext uri="{FF2B5EF4-FFF2-40B4-BE49-F238E27FC236}">
                <a16:creationId xmlns:a16="http://schemas.microsoft.com/office/drawing/2014/main" id="{08ADC8FB-1507-670B-F823-E7FCD64F12FB}"/>
              </a:ext>
            </a:extLst>
          </p:cNvPr>
          <p:cNvSpPr/>
          <p:nvPr/>
        </p:nvSpPr>
        <p:spPr>
          <a:xfrm>
            <a:off x="3340295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: скругленные углы 20">
            <a:extLst>
              <a:ext uri="{FF2B5EF4-FFF2-40B4-BE49-F238E27FC236}">
                <a16:creationId xmlns:a16="http://schemas.microsoft.com/office/drawing/2014/main" id="{066A5A0B-A5B6-EE7C-E1C9-21BBD8F0061B}"/>
              </a:ext>
            </a:extLst>
          </p:cNvPr>
          <p:cNvSpPr/>
          <p:nvPr/>
        </p:nvSpPr>
        <p:spPr>
          <a:xfrm>
            <a:off x="3720243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Прямоугольник: скругленные углы 24">
            <a:extLst>
              <a:ext uri="{FF2B5EF4-FFF2-40B4-BE49-F238E27FC236}">
                <a16:creationId xmlns:a16="http://schemas.microsoft.com/office/drawing/2014/main" id="{F5D3802F-FDE6-89CC-296E-7FF6BE41DCCB}"/>
              </a:ext>
            </a:extLst>
          </p:cNvPr>
          <p:cNvSpPr/>
          <p:nvPr/>
        </p:nvSpPr>
        <p:spPr>
          <a:xfrm>
            <a:off x="2229128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Прямоугольник: скругленные углы 27">
            <a:extLst>
              <a:ext uri="{FF2B5EF4-FFF2-40B4-BE49-F238E27FC236}">
                <a16:creationId xmlns:a16="http://schemas.microsoft.com/office/drawing/2014/main" id="{FBBF84B4-A5B1-7DC4-B754-BBB9195509ED}"/>
              </a:ext>
            </a:extLst>
          </p:cNvPr>
          <p:cNvSpPr/>
          <p:nvPr/>
        </p:nvSpPr>
        <p:spPr>
          <a:xfrm>
            <a:off x="2600478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рямоугольник: скругленные углы 30">
            <a:extLst>
              <a:ext uri="{FF2B5EF4-FFF2-40B4-BE49-F238E27FC236}">
                <a16:creationId xmlns:a16="http://schemas.microsoft.com/office/drawing/2014/main" id="{E715CDF5-A3D6-3F98-2466-FB2BBCAC7F1C}"/>
              </a:ext>
            </a:extLst>
          </p:cNvPr>
          <p:cNvSpPr/>
          <p:nvPr/>
        </p:nvSpPr>
        <p:spPr>
          <a:xfrm>
            <a:off x="2971828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рямоугольник: скругленные углы 33">
            <a:extLst>
              <a:ext uri="{FF2B5EF4-FFF2-40B4-BE49-F238E27FC236}">
                <a16:creationId xmlns:a16="http://schemas.microsoft.com/office/drawing/2014/main" id="{B58B2613-1367-7CDC-65E0-80C69D9477BA}"/>
              </a:ext>
            </a:extLst>
          </p:cNvPr>
          <p:cNvSpPr/>
          <p:nvPr/>
        </p:nvSpPr>
        <p:spPr>
          <a:xfrm>
            <a:off x="3343178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рямоугольник: скругленные углы 36">
            <a:extLst>
              <a:ext uri="{FF2B5EF4-FFF2-40B4-BE49-F238E27FC236}">
                <a16:creationId xmlns:a16="http://schemas.microsoft.com/office/drawing/2014/main" id="{688C4125-56C4-7946-4ACF-63C774290799}"/>
              </a:ext>
            </a:extLst>
          </p:cNvPr>
          <p:cNvSpPr/>
          <p:nvPr/>
        </p:nvSpPr>
        <p:spPr>
          <a:xfrm>
            <a:off x="3723126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рямоугольник: скругленные углы 2">
            <a:extLst>
              <a:ext uri="{FF2B5EF4-FFF2-40B4-BE49-F238E27FC236}">
                <a16:creationId xmlns:a16="http://schemas.microsoft.com/office/drawing/2014/main" id="{27F15177-0AB4-60D4-8FA2-201442172F0C}"/>
              </a:ext>
            </a:extLst>
          </p:cNvPr>
          <p:cNvSpPr/>
          <p:nvPr/>
        </p:nvSpPr>
        <p:spPr>
          <a:xfrm>
            <a:off x="4097308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Прямоугольник: скругленные углы 7">
            <a:extLst>
              <a:ext uri="{FF2B5EF4-FFF2-40B4-BE49-F238E27FC236}">
                <a16:creationId xmlns:a16="http://schemas.microsoft.com/office/drawing/2014/main" id="{5DC2B485-8EEF-9F45-93C7-CE0E68D5AE93}"/>
              </a:ext>
            </a:extLst>
          </p:cNvPr>
          <p:cNvSpPr/>
          <p:nvPr/>
        </p:nvSpPr>
        <p:spPr>
          <a:xfrm>
            <a:off x="4468658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рямоугольник: скругленные углы 12">
            <a:extLst>
              <a:ext uri="{FF2B5EF4-FFF2-40B4-BE49-F238E27FC236}">
                <a16:creationId xmlns:a16="http://schemas.microsoft.com/office/drawing/2014/main" id="{93FCA70E-09EC-1E9D-C93F-3CB0AE8146D0}"/>
              </a:ext>
            </a:extLst>
          </p:cNvPr>
          <p:cNvSpPr/>
          <p:nvPr/>
        </p:nvSpPr>
        <p:spPr>
          <a:xfrm>
            <a:off x="4840008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Прямоугольник: скругленные углы 16">
            <a:extLst>
              <a:ext uri="{FF2B5EF4-FFF2-40B4-BE49-F238E27FC236}">
                <a16:creationId xmlns:a16="http://schemas.microsoft.com/office/drawing/2014/main" id="{AB1C2C9B-6D57-395E-D7B7-29AE5AEFD26E}"/>
              </a:ext>
            </a:extLst>
          </p:cNvPr>
          <p:cNvSpPr/>
          <p:nvPr/>
        </p:nvSpPr>
        <p:spPr>
          <a:xfrm>
            <a:off x="5211358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рямоугольник: скругленные углы 20">
            <a:extLst>
              <a:ext uri="{FF2B5EF4-FFF2-40B4-BE49-F238E27FC236}">
                <a16:creationId xmlns:a16="http://schemas.microsoft.com/office/drawing/2014/main" id="{9E6F0732-5613-2FE6-4C24-45677052FC8D}"/>
              </a:ext>
            </a:extLst>
          </p:cNvPr>
          <p:cNvSpPr/>
          <p:nvPr/>
        </p:nvSpPr>
        <p:spPr>
          <a:xfrm>
            <a:off x="5591306" y="4188822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Прямоугольник: скругленные углы 24">
            <a:extLst>
              <a:ext uri="{FF2B5EF4-FFF2-40B4-BE49-F238E27FC236}">
                <a16:creationId xmlns:a16="http://schemas.microsoft.com/office/drawing/2014/main" id="{A7C90F96-7045-0337-EE73-91D8E08B2134}"/>
              </a:ext>
            </a:extLst>
          </p:cNvPr>
          <p:cNvSpPr/>
          <p:nvPr/>
        </p:nvSpPr>
        <p:spPr>
          <a:xfrm>
            <a:off x="4100191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Прямоугольник: скругленные углы 27">
            <a:extLst>
              <a:ext uri="{FF2B5EF4-FFF2-40B4-BE49-F238E27FC236}">
                <a16:creationId xmlns:a16="http://schemas.microsoft.com/office/drawing/2014/main" id="{8022E9E1-0D12-5DAC-644D-B56463E02E7D}"/>
              </a:ext>
            </a:extLst>
          </p:cNvPr>
          <p:cNvSpPr/>
          <p:nvPr/>
        </p:nvSpPr>
        <p:spPr>
          <a:xfrm>
            <a:off x="4471541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Прямоугольник: скругленные углы 30">
            <a:extLst>
              <a:ext uri="{FF2B5EF4-FFF2-40B4-BE49-F238E27FC236}">
                <a16:creationId xmlns:a16="http://schemas.microsoft.com/office/drawing/2014/main" id="{8E7C191C-9334-CCCF-6CFA-83FE101F4B1E}"/>
              </a:ext>
            </a:extLst>
          </p:cNvPr>
          <p:cNvSpPr/>
          <p:nvPr/>
        </p:nvSpPr>
        <p:spPr>
          <a:xfrm>
            <a:off x="4842891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Прямоугольник: скругленные углы 33">
            <a:extLst>
              <a:ext uri="{FF2B5EF4-FFF2-40B4-BE49-F238E27FC236}">
                <a16:creationId xmlns:a16="http://schemas.microsoft.com/office/drawing/2014/main" id="{8B0206D6-F6DF-D879-A3E4-8C5381804A5D}"/>
              </a:ext>
            </a:extLst>
          </p:cNvPr>
          <p:cNvSpPr/>
          <p:nvPr/>
        </p:nvSpPr>
        <p:spPr>
          <a:xfrm>
            <a:off x="5214241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рямоугольник: скругленные углы 36">
            <a:extLst>
              <a:ext uri="{FF2B5EF4-FFF2-40B4-BE49-F238E27FC236}">
                <a16:creationId xmlns:a16="http://schemas.microsoft.com/office/drawing/2014/main" id="{1FFCDAAB-76F5-A94D-60C4-1036CB59848D}"/>
              </a:ext>
            </a:extLst>
          </p:cNvPr>
          <p:cNvSpPr/>
          <p:nvPr/>
        </p:nvSpPr>
        <p:spPr>
          <a:xfrm>
            <a:off x="5594189" y="4188822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7" name="Прямоугольник: скругленные углы 2">
            <a:extLst>
              <a:ext uri="{FF2B5EF4-FFF2-40B4-BE49-F238E27FC236}">
                <a16:creationId xmlns:a16="http://schemas.microsoft.com/office/drawing/2014/main" id="{89CD5D1A-C452-65F5-D18C-7717C497B0E6}"/>
              </a:ext>
            </a:extLst>
          </p:cNvPr>
          <p:cNvSpPr/>
          <p:nvPr/>
        </p:nvSpPr>
        <p:spPr>
          <a:xfrm>
            <a:off x="348848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8" name="Прямоугольник: скругленные углы 7">
            <a:extLst>
              <a:ext uri="{FF2B5EF4-FFF2-40B4-BE49-F238E27FC236}">
                <a16:creationId xmlns:a16="http://schemas.microsoft.com/office/drawing/2014/main" id="{67326425-F1C7-9B6D-16C9-5AD9C5F90C1E}"/>
              </a:ext>
            </a:extLst>
          </p:cNvPr>
          <p:cNvSpPr/>
          <p:nvPr/>
        </p:nvSpPr>
        <p:spPr>
          <a:xfrm>
            <a:off x="720198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9" name="Прямоугольник: скругленные углы 12">
            <a:extLst>
              <a:ext uri="{FF2B5EF4-FFF2-40B4-BE49-F238E27FC236}">
                <a16:creationId xmlns:a16="http://schemas.microsoft.com/office/drawing/2014/main" id="{296EF095-12B4-A732-27ED-FC734EE535E1}"/>
              </a:ext>
            </a:extLst>
          </p:cNvPr>
          <p:cNvSpPr/>
          <p:nvPr/>
        </p:nvSpPr>
        <p:spPr>
          <a:xfrm>
            <a:off x="1091548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Прямоугольник: скругленные углы 16">
            <a:extLst>
              <a:ext uri="{FF2B5EF4-FFF2-40B4-BE49-F238E27FC236}">
                <a16:creationId xmlns:a16="http://schemas.microsoft.com/office/drawing/2014/main" id="{D73E4D74-BB38-3295-4BAF-F72B3834BE50}"/>
              </a:ext>
            </a:extLst>
          </p:cNvPr>
          <p:cNvSpPr/>
          <p:nvPr/>
        </p:nvSpPr>
        <p:spPr>
          <a:xfrm>
            <a:off x="1462898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рямоугольник: скругленные углы 20">
            <a:extLst>
              <a:ext uri="{FF2B5EF4-FFF2-40B4-BE49-F238E27FC236}">
                <a16:creationId xmlns:a16="http://schemas.microsoft.com/office/drawing/2014/main" id="{FFF36D4B-EAC4-5A7F-B00F-2C93326AC689}"/>
              </a:ext>
            </a:extLst>
          </p:cNvPr>
          <p:cNvSpPr/>
          <p:nvPr/>
        </p:nvSpPr>
        <p:spPr>
          <a:xfrm>
            <a:off x="1842846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рямоугольник: скругленные углы 24">
            <a:extLst>
              <a:ext uri="{FF2B5EF4-FFF2-40B4-BE49-F238E27FC236}">
                <a16:creationId xmlns:a16="http://schemas.microsoft.com/office/drawing/2014/main" id="{9F010F36-16EF-6EC4-D728-749A6C2EECB4}"/>
              </a:ext>
            </a:extLst>
          </p:cNvPr>
          <p:cNvSpPr/>
          <p:nvPr/>
        </p:nvSpPr>
        <p:spPr>
          <a:xfrm>
            <a:off x="351731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Прямоугольник: скругленные углы 27">
            <a:extLst>
              <a:ext uri="{FF2B5EF4-FFF2-40B4-BE49-F238E27FC236}">
                <a16:creationId xmlns:a16="http://schemas.microsoft.com/office/drawing/2014/main" id="{15C2F678-9B80-9E2C-95BA-A618E55F1398}"/>
              </a:ext>
            </a:extLst>
          </p:cNvPr>
          <p:cNvSpPr/>
          <p:nvPr/>
        </p:nvSpPr>
        <p:spPr>
          <a:xfrm>
            <a:off x="723081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" name="Прямоугольник: скругленные углы 30">
            <a:extLst>
              <a:ext uri="{FF2B5EF4-FFF2-40B4-BE49-F238E27FC236}">
                <a16:creationId xmlns:a16="http://schemas.microsoft.com/office/drawing/2014/main" id="{7E6EB2CA-DA3A-D77C-988A-B39E2F127A59}"/>
              </a:ext>
            </a:extLst>
          </p:cNvPr>
          <p:cNvSpPr/>
          <p:nvPr/>
        </p:nvSpPr>
        <p:spPr>
          <a:xfrm>
            <a:off x="1094431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Прямоугольник: скругленные углы 33">
            <a:extLst>
              <a:ext uri="{FF2B5EF4-FFF2-40B4-BE49-F238E27FC236}">
                <a16:creationId xmlns:a16="http://schemas.microsoft.com/office/drawing/2014/main" id="{B2BDC4F3-D800-A1A8-EB6C-8CE6595CD235}"/>
              </a:ext>
            </a:extLst>
          </p:cNvPr>
          <p:cNvSpPr/>
          <p:nvPr/>
        </p:nvSpPr>
        <p:spPr>
          <a:xfrm>
            <a:off x="1465781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7" name="Прямоугольник: скругленные углы 36">
            <a:extLst>
              <a:ext uri="{FF2B5EF4-FFF2-40B4-BE49-F238E27FC236}">
                <a16:creationId xmlns:a16="http://schemas.microsoft.com/office/drawing/2014/main" id="{1ABB52BA-4EA8-8E59-9C74-4E00CB1EF76C}"/>
              </a:ext>
            </a:extLst>
          </p:cNvPr>
          <p:cNvSpPr/>
          <p:nvPr/>
        </p:nvSpPr>
        <p:spPr>
          <a:xfrm>
            <a:off x="1845729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8" name="Прямоугольник: скругленные углы 2">
            <a:extLst>
              <a:ext uri="{FF2B5EF4-FFF2-40B4-BE49-F238E27FC236}">
                <a16:creationId xmlns:a16="http://schemas.microsoft.com/office/drawing/2014/main" id="{BB790B7B-B1D7-B08B-FEED-E950646DE510}"/>
              </a:ext>
            </a:extLst>
          </p:cNvPr>
          <p:cNvSpPr/>
          <p:nvPr/>
        </p:nvSpPr>
        <p:spPr>
          <a:xfrm>
            <a:off x="2228656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9" name="Прямоугольник: скругленные углы 7">
            <a:extLst>
              <a:ext uri="{FF2B5EF4-FFF2-40B4-BE49-F238E27FC236}">
                <a16:creationId xmlns:a16="http://schemas.microsoft.com/office/drawing/2014/main" id="{1F7B03CE-DCDD-A7DB-3B3D-7641D4EE268B}"/>
              </a:ext>
            </a:extLst>
          </p:cNvPr>
          <p:cNvSpPr/>
          <p:nvPr/>
        </p:nvSpPr>
        <p:spPr>
          <a:xfrm>
            <a:off x="2600006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0" name="Прямоугольник: скругленные углы 12">
            <a:extLst>
              <a:ext uri="{FF2B5EF4-FFF2-40B4-BE49-F238E27FC236}">
                <a16:creationId xmlns:a16="http://schemas.microsoft.com/office/drawing/2014/main" id="{588BD4DF-1598-9219-C071-08B3622F8BE1}"/>
              </a:ext>
            </a:extLst>
          </p:cNvPr>
          <p:cNvSpPr/>
          <p:nvPr/>
        </p:nvSpPr>
        <p:spPr>
          <a:xfrm>
            <a:off x="2971356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1" name="Прямоугольник: скругленные углы 16">
            <a:extLst>
              <a:ext uri="{FF2B5EF4-FFF2-40B4-BE49-F238E27FC236}">
                <a16:creationId xmlns:a16="http://schemas.microsoft.com/office/drawing/2014/main" id="{380F6F40-727A-26D3-3CDF-E5868C71839F}"/>
              </a:ext>
            </a:extLst>
          </p:cNvPr>
          <p:cNvSpPr/>
          <p:nvPr/>
        </p:nvSpPr>
        <p:spPr>
          <a:xfrm>
            <a:off x="3342706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2" name="Прямоугольник: скругленные углы 20">
            <a:extLst>
              <a:ext uri="{FF2B5EF4-FFF2-40B4-BE49-F238E27FC236}">
                <a16:creationId xmlns:a16="http://schemas.microsoft.com/office/drawing/2014/main" id="{D68B3336-D6F8-A436-5AD2-251BDAF78E5A}"/>
              </a:ext>
            </a:extLst>
          </p:cNvPr>
          <p:cNvSpPr/>
          <p:nvPr/>
        </p:nvSpPr>
        <p:spPr>
          <a:xfrm>
            <a:off x="3722654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3" name="Прямоугольник: скругленные углы 24">
            <a:extLst>
              <a:ext uri="{FF2B5EF4-FFF2-40B4-BE49-F238E27FC236}">
                <a16:creationId xmlns:a16="http://schemas.microsoft.com/office/drawing/2014/main" id="{944BFEFB-64A2-DB05-CF25-4FB5FD585D00}"/>
              </a:ext>
            </a:extLst>
          </p:cNvPr>
          <p:cNvSpPr/>
          <p:nvPr/>
        </p:nvSpPr>
        <p:spPr>
          <a:xfrm>
            <a:off x="2231539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5" name="Прямоугольник: скругленные углы 27">
            <a:extLst>
              <a:ext uri="{FF2B5EF4-FFF2-40B4-BE49-F238E27FC236}">
                <a16:creationId xmlns:a16="http://schemas.microsoft.com/office/drawing/2014/main" id="{5E98BF7B-279C-332F-B4C7-C1D8A2987E31}"/>
              </a:ext>
            </a:extLst>
          </p:cNvPr>
          <p:cNvSpPr/>
          <p:nvPr/>
        </p:nvSpPr>
        <p:spPr>
          <a:xfrm>
            <a:off x="2602889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6" name="Прямоугольник: скругленные углы 30">
            <a:extLst>
              <a:ext uri="{FF2B5EF4-FFF2-40B4-BE49-F238E27FC236}">
                <a16:creationId xmlns:a16="http://schemas.microsoft.com/office/drawing/2014/main" id="{1F60CD6A-469B-854A-7F81-E8C871ECA446}"/>
              </a:ext>
            </a:extLst>
          </p:cNvPr>
          <p:cNvSpPr/>
          <p:nvPr/>
        </p:nvSpPr>
        <p:spPr>
          <a:xfrm>
            <a:off x="2974239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7" name="Прямоугольник: скругленные углы 33">
            <a:extLst>
              <a:ext uri="{FF2B5EF4-FFF2-40B4-BE49-F238E27FC236}">
                <a16:creationId xmlns:a16="http://schemas.microsoft.com/office/drawing/2014/main" id="{EF18E3FE-EF07-CB06-AFC8-C13D00FE4E3D}"/>
              </a:ext>
            </a:extLst>
          </p:cNvPr>
          <p:cNvSpPr/>
          <p:nvPr/>
        </p:nvSpPr>
        <p:spPr>
          <a:xfrm>
            <a:off x="3345589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: скругленные углы 36">
            <a:extLst>
              <a:ext uri="{FF2B5EF4-FFF2-40B4-BE49-F238E27FC236}">
                <a16:creationId xmlns:a16="http://schemas.microsoft.com/office/drawing/2014/main" id="{DBD244BF-501F-3CEA-3A77-58C8A874650D}"/>
              </a:ext>
            </a:extLst>
          </p:cNvPr>
          <p:cNvSpPr/>
          <p:nvPr/>
        </p:nvSpPr>
        <p:spPr>
          <a:xfrm>
            <a:off x="3725537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9" name="Прямоугольник: скругленные углы 2">
            <a:extLst>
              <a:ext uri="{FF2B5EF4-FFF2-40B4-BE49-F238E27FC236}">
                <a16:creationId xmlns:a16="http://schemas.microsoft.com/office/drawing/2014/main" id="{54AC3CBE-C7CB-3DEB-7188-EEDDFDC4BF2B}"/>
              </a:ext>
            </a:extLst>
          </p:cNvPr>
          <p:cNvSpPr/>
          <p:nvPr/>
        </p:nvSpPr>
        <p:spPr>
          <a:xfrm>
            <a:off x="4099719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0" name="Прямоугольник: скругленные углы 7">
            <a:extLst>
              <a:ext uri="{FF2B5EF4-FFF2-40B4-BE49-F238E27FC236}">
                <a16:creationId xmlns:a16="http://schemas.microsoft.com/office/drawing/2014/main" id="{C246B773-5072-B274-C319-56BC30A11E99}"/>
              </a:ext>
            </a:extLst>
          </p:cNvPr>
          <p:cNvSpPr/>
          <p:nvPr/>
        </p:nvSpPr>
        <p:spPr>
          <a:xfrm>
            <a:off x="4471069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1" name="Прямоугольник: скругленные углы 12">
            <a:extLst>
              <a:ext uri="{FF2B5EF4-FFF2-40B4-BE49-F238E27FC236}">
                <a16:creationId xmlns:a16="http://schemas.microsoft.com/office/drawing/2014/main" id="{7DD7242D-F191-A2F0-29A4-DBD1C20CA8B1}"/>
              </a:ext>
            </a:extLst>
          </p:cNvPr>
          <p:cNvSpPr/>
          <p:nvPr/>
        </p:nvSpPr>
        <p:spPr>
          <a:xfrm>
            <a:off x="4842419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2" name="Прямоугольник: скругленные углы 16">
            <a:extLst>
              <a:ext uri="{FF2B5EF4-FFF2-40B4-BE49-F238E27FC236}">
                <a16:creationId xmlns:a16="http://schemas.microsoft.com/office/drawing/2014/main" id="{7ED01600-36C6-3171-7D11-144AED966972}"/>
              </a:ext>
            </a:extLst>
          </p:cNvPr>
          <p:cNvSpPr/>
          <p:nvPr/>
        </p:nvSpPr>
        <p:spPr>
          <a:xfrm>
            <a:off x="5213769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3" name="Прямоугольник: скругленные углы 20">
            <a:extLst>
              <a:ext uri="{FF2B5EF4-FFF2-40B4-BE49-F238E27FC236}">
                <a16:creationId xmlns:a16="http://schemas.microsoft.com/office/drawing/2014/main" id="{342B1C22-991F-B684-A0B6-ABAC0AA50C15}"/>
              </a:ext>
            </a:extLst>
          </p:cNvPr>
          <p:cNvSpPr/>
          <p:nvPr/>
        </p:nvSpPr>
        <p:spPr>
          <a:xfrm>
            <a:off x="5593717" y="4579696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4" name="Прямоугольник: скругленные углы 24">
            <a:extLst>
              <a:ext uri="{FF2B5EF4-FFF2-40B4-BE49-F238E27FC236}">
                <a16:creationId xmlns:a16="http://schemas.microsoft.com/office/drawing/2014/main" id="{1280DD0D-7A11-7CBC-FA84-349359722A8C}"/>
              </a:ext>
            </a:extLst>
          </p:cNvPr>
          <p:cNvSpPr/>
          <p:nvPr/>
        </p:nvSpPr>
        <p:spPr>
          <a:xfrm>
            <a:off x="4102602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5" name="Прямоугольник: скругленные углы 27">
            <a:extLst>
              <a:ext uri="{FF2B5EF4-FFF2-40B4-BE49-F238E27FC236}">
                <a16:creationId xmlns:a16="http://schemas.microsoft.com/office/drawing/2014/main" id="{C3DF0F2C-8CEB-594D-AF68-ED4D127D9EA0}"/>
              </a:ext>
            </a:extLst>
          </p:cNvPr>
          <p:cNvSpPr/>
          <p:nvPr/>
        </p:nvSpPr>
        <p:spPr>
          <a:xfrm>
            <a:off x="4473952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" name="Прямоугольник: скругленные углы 30">
            <a:extLst>
              <a:ext uri="{FF2B5EF4-FFF2-40B4-BE49-F238E27FC236}">
                <a16:creationId xmlns:a16="http://schemas.microsoft.com/office/drawing/2014/main" id="{15411AAF-2000-49B0-406B-F51AE209B442}"/>
              </a:ext>
            </a:extLst>
          </p:cNvPr>
          <p:cNvSpPr/>
          <p:nvPr/>
        </p:nvSpPr>
        <p:spPr>
          <a:xfrm>
            <a:off x="4845302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7" name="Прямоугольник: скругленные углы 33">
            <a:extLst>
              <a:ext uri="{FF2B5EF4-FFF2-40B4-BE49-F238E27FC236}">
                <a16:creationId xmlns:a16="http://schemas.microsoft.com/office/drawing/2014/main" id="{8838FB6C-38AF-7258-0A99-F7210F0AEBD3}"/>
              </a:ext>
            </a:extLst>
          </p:cNvPr>
          <p:cNvSpPr/>
          <p:nvPr/>
        </p:nvSpPr>
        <p:spPr>
          <a:xfrm>
            <a:off x="5216652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8" name="Прямоугольник: скругленные углы 36">
            <a:extLst>
              <a:ext uri="{FF2B5EF4-FFF2-40B4-BE49-F238E27FC236}">
                <a16:creationId xmlns:a16="http://schemas.microsoft.com/office/drawing/2014/main" id="{1489B30F-F886-83E8-ACF4-640549951075}"/>
              </a:ext>
            </a:extLst>
          </p:cNvPr>
          <p:cNvSpPr/>
          <p:nvPr/>
        </p:nvSpPr>
        <p:spPr>
          <a:xfrm>
            <a:off x="5596600" y="4579696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Прямоугольник: скругленные углы 2">
            <a:extLst>
              <a:ext uri="{FF2B5EF4-FFF2-40B4-BE49-F238E27FC236}">
                <a16:creationId xmlns:a16="http://schemas.microsoft.com/office/drawing/2014/main" id="{A9357424-1FAB-CCC3-2D79-383029CCD8B3}"/>
              </a:ext>
            </a:extLst>
          </p:cNvPr>
          <p:cNvSpPr/>
          <p:nvPr/>
        </p:nvSpPr>
        <p:spPr>
          <a:xfrm>
            <a:off x="350596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Прямоугольник: скругленные углы 7">
            <a:extLst>
              <a:ext uri="{FF2B5EF4-FFF2-40B4-BE49-F238E27FC236}">
                <a16:creationId xmlns:a16="http://schemas.microsoft.com/office/drawing/2014/main" id="{602C567D-3C84-F1AA-4B81-7E0EFE05A275}"/>
              </a:ext>
            </a:extLst>
          </p:cNvPr>
          <p:cNvSpPr/>
          <p:nvPr/>
        </p:nvSpPr>
        <p:spPr>
          <a:xfrm>
            <a:off x="721946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Прямоугольник: скругленные углы 12">
            <a:extLst>
              <a:ext uri="{FF2B5EF4-FFF2-40B4-BE49-F238E27FC236}">
                <a16:creationId xmlns:a16="http://schemas.microsoft.com/office/drawing/2014/main" id="{CE1B56C6-0135-D6CA-DF9E-AB68DC813E1A}"/>
              </a:ext>
            </a:extLst>
          </p:cNvPr>
          <p:cNvSpPr/>
          <p:nvPr/>
        </p:nvSpPr>
        <p:spPr>
          <a:xfrm>
            <a:off x="1093296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Прямоугольник: скругленные углы 16">
            <a:extLst>
              <a:ext uri="{FF2B5EF4-FFF2-40B4-BE49-F238E27FC236}">
                <a16:creationId xmlns:a16="http://schemas.microsoft.com/office/drawing/2014/main" id="{713E3ADC-CA77-660B-1D08-34154D53BC4B}"/>
              </a:ext>
            </a:extLst>
          </p:cNvPr>
          <p:cNvSpPr/>
          <p:nvPr/>
        </p:nvSpPr>
        <p:spPr>
          <a:xfrm>
            <a:off x="1464646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3" name="Прямоугольник: скругленные углы 20">
            <a:extLst>
              <a:ext uri="{FF2B5EF4-FFF2-40B4-BE49-F238E27FC236}">
                <a16:creationId xmlns:a16="http://schemas.microsoft.com/office/drawing/2014/main" id="{4B940427-88EF-4150-C57B-CE8C8EEE6208}"/>
              </a:ext>
            </a:extLst>
          </p:cNvPr>
          <p:cNvSpPr/>
          <p:nvPr/>
        </p:nvSpPr>
        <p:spPr>
          <a:xfrm>
            <a:off x="1844594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4" name="Прямоугольник: скругленные углы 24">
            <a:extLst>
              <a:ext uri="{FF2B5EF4-FFF2-40B4-BE49-F238E27FC236}">
                <a16:creationId xmlns:a16="http://schemas.microsoft.com/office/drawing/2014/main" id="{7854951A-D29B-FC2B-7118-B4A7FB95DBE4}"/>
              </a:ext>
            </a:extLst>
          </p:cNvPr>
          <p:cNvSpPr/>
          <p:nvPr/>
        </p:nvSpPr>
        <p:spPr>
          <a:xfrm>
            <a:off x="353479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5" name="Прямоугольник: скругленные углы 27">
            <a:extLst>
              <a:ext uri="{FF2B5EF4-FFF2-40B4-BE49-F238E27FC236}">
                <a16:creationId xmlns:a16="http://schemas.microsoft.com/office/drawing/2014/main" id="{4F6D7271-5B2E-D850-8E40-CCCBF1335E8F}"/>
              </a:ext>
            </a:extLst>
          </p:cNvPr>
          <p:cNvSpPr/>
          <p:nvPr/>
        </p:nvSpPr>
        <p:spPr>
          <a:xfrm>
            <a:off x="724829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" name="Прямоугольник: скругленные углы 30">
            <a:extLst>
              <a:ext uri="{FF2B5EF4-FFF2-40B4-BE49-F238E27FC236}">
                <a16:creationId xmlns:a16="http://schemas.microsoft.com/office/drawing/2014/main" id="{0754861E-7ED6-C3BA-3A38-67012AEE7E48}"/>
              </a:ext>
            </a:extLst>
          </p:cNvPr>
          <p:cNvSpPr/>
          <p:nvPr/>
        </p:nvSpPr>
        <p:spPr>
          <a:xfrm>
            <a:off x="1096179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7" name="Прямоугольник: скругленные углы 33">
            <a:extLst>
              <a:ext uri="{FF2B5EF4-FFF2-40B4-BE49-F238E27FC236}">
                <a16:creationId xmlns:a16="http://schemas.microsoft.com/office/drawing/2014/main" id="{94A06B9D-A3C7-3AC5-19B5-76F9CB3478D5}"/>
              </a:ext>
            </a:extLst>
          </p:cNvPr>
          <p:cNvSpPr/>
          <p:nvPr/>
        </p:nvSpPr>
        <p:spPr>
          <a:xfrm>
            <a:off x="1467529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8" name="Прямоугольник: скругленные углы 36">
            <a:extLst>
              <a:ext uri="{FF2B5EF4-FFF2-40B4-BE49-F238E27FC236}">
                <a16:creationId xmlns:a16="http://schemas.microsoft.com/office/drawing/2014/main" id="{5CF70C04-4619-06B5-1867-C8DE2AF0DEB0}"/>
              </a:ext>
            </a:extLst>
          </p:cNvPr>
          <p:cNvSpPr/>
          <p:nvPr/>
        </p:nvSpPr>
        <p:spPr>
          <a:xfrm>
            <a:off x="1847477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9" name="Прямоугольник: скругленные углы 2">
            <a:extLst>
              <a:ext uri="{FF2B5EF4-FFF2-40B4-BE49-F238E27FC236}">
                <a16:creationId xmlns:a16="http://schemas.microsoft.com/office/drawing/2014/main" id="{17C2B12C-C5EC-C4D4-7AEE-3741DC7675D4}"/>
              </a:ext>
            </a:extLst>
          </p:cNvPr>
          <p:cNvSpPr/>
          <p:nvPr/>
        </p:nvSpPr>
        <p:spPr>
          <a:xfrm>
            <a:off x="2230404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0" name="Прямоугольник: скругленные углы 7">
            <a:extLst>
              <a:ext uri="{FF2B5EF4-FFF2-40B4-BE49-F238E27FC236}">
                <a16:creationId xmlns:a16="http://schemas.microsoft.com/office/drawing/2014/main" id="{CA1C11BC-201E-8381-788C-9543D4DA3224}"/>
              </a:ext>
            </a:extLst>
          </p:cNvPr>
          <p:cNvSpPr/>
          <p:nvPr/>
        </p:nvSpPr>
        <p:spPr>
          <a:xfrm>
            <a:off x="2601754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1" name="Прямоугольник: скругленные углы 12">
            <a:extLst>
              <a:ext uri="{FF2B5EF4-FFF2-40B4-BE49-F238E27FC236}">
                <a16:creationId xmlns:a16="http://schemas.microsoft.com/office/drawing/2014/main" id="{3CF18572-9838-229B-3C42-8AD4C76B802A}"/>
              </a:ext>
            </a:extLst>
          </p:cNvPr>
          <p:cNvSpPr/>
          <p:nvPr/>
        </p:nvSpPr>
        <p:spPr>
          <a:xfrm>
            <a:off x="2973104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2" name="Прямоугольник: скругленные углы 16">
            <a:extLst>
              <a:ext uri="{FF2B5EF4-FFF2-40B4-BE49-F238E27FC236}">
                <a16:creationId xmlns:a16="http://schemas.microsoft.com/office/drawing/2014/main" id="{6B767028-9AEC-954D-7CDB-0224D6805A57}"/>
              </a:ext>
            </a:extLst>
          </p:cNvPr>
          <p:cNvSpPr/>
          <p:nvPr/>
        </p:nvSpPr>
        <p:spPr>
          <a:xfrm>
            <a:off x="3344454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3" name="Прямоугольник: скругленные углы 20">
            <a:extLst>
              <a:ext uri="{FF2B5EF4-FFF2-40B4-BE49-F238E27FC236}">
                <a16:creationId xmlns:a16="http://schemas.microsoft.com/office/drawing/2014/main" id="{1C5C1EC2-E874-34E0-9F09-52D82764E685}"/>
              </a:ext>
            </a:extLst>
          </p:cNvPr>
          <p:cNvSpPr/>
          <p:nvPr/>
        </p:nvSpPr>
        <p:spPr>
          <a:xfrm>
            <a:off x="3724402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4" name="Прямоугольник: скругленные углы 24">
            <a:extLst>
              <a:ext uri="{FF2B5EF4-FFF2-40B4-BE49-F238E27FC236}">
                <a16:creationId xmlns:a16="http://schemas.microsoft.com/office/drawing/2014/main" id="{6B0A7A67-7754-C270-81A1-E47896317FC9}"/>
              </a:ext>
            </a:extLst>
          </p:cNvPr>
          <p:cNvSpPr/>
          <p:nvPr/>
        </p:nvSpPr>
        <p:spPr>
          <a:xfrm>
            <a:off x="2233287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5" name="Прямоугольник: скругленные углы 27">
            <a:extLst>
              <a:ext uri="{FF2B5EF4-FFF2-40B4-BE49-F238E27FC236}">
                <a16:creationId xmlns:a16="http://schemas.microsoft.com/office/drawing/2014/main" id="{7D19373D-E0DF-3025-7367-04D08CA53881}"/>
              </a:ext>
            </a:extLst>
          </p:cNvPr>
          <p:cNvSpPr/>
          <p:nvPr/>
        </p:nvSpPr>
        <p:spPr>
          <a:xfrm>
            <a:off x="2604637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" name="Прямоугольник: скругленные углы 30">
            <a:extLst>
              <a:ext uri="{FF2B5EF4-FFF2-40B4-BE49-F238E27FC236}">
                <a16:creationId xmlns:a16="http://schemas.microsoft.com/office/drawing/2014/main" id="{6B3588D2-36B4-029D-DE25-2ECD2F686A7A}"/>
              </a:ext>
            </a:extLst>
          </p:cNvPr>
          <p:cNvSpPr/>
          <p:nvPr/>
        </p:nvSpPr>
        <p:spPr>
          <a:xfrm>
            <a:off x="2975987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7" name="Прямоугольник: скругленные углы 33">
            <a:extLst>
              <a:ext uri="{FF2B5EF4-FFF2-40B4-BE49-F238E27FC236}">
                <a16:creationId xmlns:a16="http://schemas.microsoft.com/office/drawing/2014/main" id="{C826D9E7-2969-FA6E-0650-8CB74D658E9E}"/>
              </a:ext>
            </a:extLst>
          </p:cNvPr>
          <p:cNvSpPr/>
          <p:nvPr/>
        </p:nvSpPr>
        <p:spPr>
          <a:xfrm>
            <a:off x="3347337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8" name="Прямоугольник: скругленные углы 36">
            <a:extLst>
              <a:ext uri="{FF2B5EF4-FFF2-40B4-BE49-F238E27FC236}">
                <a16:creationId xmlns:a16="http://schemas.microsoft.com/office/drawing/2014/main" id="{76BA21C7-756E-3D74-15B7-33A139D9AC8E}"/>
              </a:ext>
            </a:extLst>
          </p:cNvPr>
          <p:cNvSpPr/>
          <p:nvPr/>
        </p:nvSpPr>
        <p:spPr>
          <a:xfrm>
            <a:off x="3727285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9" name="Прямоугольник: скругленные углы 2">
            <a:extLst>
              <a:ext uri="{FF2B5EF4-FFF2-40B4-BE49-F238E27FC236}">
                <a16:creationId xmlns:a16="http://schemas.microsoft.com/office/drawing/2014/main" id="{C8F2E9C2-008E-4AC0-524F-DC3BB5FC966E}"/>
              </a:ext>
            </a:extLst>
          </p:cNvPr>
          <p:cNvSpPr/>
          <p:nvPr/>
        </p:nvSpPr>
        <p:spPr>
          <a:xfrm>
            <a:off x="4101467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0" name="Прямоугольник: скругленные углы 7">
            <a:extLst>
              <a:ext uri="{FF2B5EF4-FFF2-40B4-BE49-F238E27FC236}">
                <a16:creationId xmlns:a16="http://schemas.microsoft.com/office/drawing/2014/main" id="{89E7B640-BFD9-C5A2-AC0C-FF52B887D118}"/>
              </a:ext>
            </a:extLst>
          </p:cNvPr>
          <p:cNvSpPr/>
          <p:nvPr/>
        </p:nvSpPr>
        <p:spPr>
          <a:xfrm>
            <a:off x="4472817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1" name="Прямоугольник: скругленные углы 12">
            <a:extLst>
              <a:ext uri="{FF2B5EF4-FFF2-40B4-BE49-F238E27FC236}">
                <a16:creationId xmlns:a16="http://schemas.microsoft.com/office/drawing/2014/main" id="{8807BEF4-4937-D7E6-F508-FD28CD955CB7}"/>
              </a:ext>
            </a:extLst>
          </p:cNvPr>
          <p:cNvSpPr/>
          <p:nvPr/>
        </p:nvSpPr>
        <p:spPr>
          <a:xfrm>
            <a:off x="4844167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2" name="Прямоугольник: скругленные углы 16">
            <a:extLst>
              <a:ext uri="{FF2B5EF4-FFF2-40B4-BE49-F238E27FC236}">
                <a16:creationId xmlns:a16="http://schemas.microsoft.com/office/drawing/2014/main" id="{CDB08A1E-08CE-D4CB-6A5B-BFE61E9C67A0}"/>
              </a:ext>
            </a:extLst>
          </p:cNvPr>
          <p:cNvSpPr/>
          <p:nvPr/>
        </p:nvSpPr>
        <p:spPr>
          <a:xfrm>
            <a:off x="5215517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3" name="Прямоугольник: скругленные углы 20">
            <a:extLst>
              <a:ext uri="{FF2B5EF4-FFF2-40B4-BE49-F238E27FC236}">
                <a16:creationId xmlns:a16="http://schemas.microsoft.com/office/drawing/2014/main" id="{FD7AFCCD-5F46-E5D6-309A-B3381F4605A6}"/>
              </a:ext>
            </a:extLst>
          </p:cNvPr>
          <p:cNvSpPr/>
          <p:nvPr/>
        </p:nvSpPr>
        <p:spPr>
          <a:xfrm>
            <a:off x="5595465" y="499641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4" name="Прямоугольник: скругленные углы 24">
            <a:extLst>
              <a:ext uri="{FF2B5EF4-FFF2-40B4-BE49-F238E27FC236}">
                <a16:creationId xmlns:a16="http://schemas.microsoft.com/office/drawing/2014/main" id="{1E8AE213-63D7-8852-88A9-CC4AC2B7750A}"/>
              </a:ext>
            </a:extLst>
          </p:cNvPr>
          <p:cNvSpPr/>
          <p:nvPr/>
        </p:nvSpPr>
        <p:spPr>
          <a:xfrm>
            <a:off x="4104350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5" name="Прямоугольник: скругленные углы 27">
            <a:extLst>
              <a:ext uri="{FF2B5EF4-FFF2-40B4-BE49-F238E27FC236}">
                <a16:creationId xmlns:a16="http://schemas.microsoft.com/office/drawing/2014/main" id="{D5B5EA0E-ED88-9B78-DDB0-9121D0C764A4}"/>
              </a:ext>
            </a:extLst>
          </p:cNvPr>
          <p:cNvSpPr/>
          <p:nvPr/>
        </p:nvSpPr>
        <p:spPr>
          <a:xfrm>
            <a:off x="4475700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6" name="Прямоугольник: скругленные углы 30">
            <a:extLst>
              <a:ext uri="{FF2B5EF4-FFF2-40B4-BE49-F238E27FC236}">
                <a16:creationId xmlns:a16="http://schemas.microsoft.com/office/drawing/2014/main" id="{78CCCBBF-C77C-17FF-E0ED-F71F38187173}"/>
              </a:ext>
            </a:extLst>
          </p:cNvPr>
          <p:cNvSpPr/>
          <p:nvPr/>
        </p:nvSpPr>
        <p:spPr>
          <a:xfrm>
            <a:off x="4847050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7" name="Прямоугольник: скругленные углы 33">
            <a:extLst>
              <a:ext uri="{FF2B5EF4-FFF2-40B4-BE49-F238E27FC236}">
                <a16:creationId xmlns:a16="http://schemas.microsoft.com/office/drawing/2014/main" id="{47B4F91E-3BCC-636A-C097-567F0E965FCB}"/>
              </a:ext>
            </a:extLst>
          </p:cNvPr>
          <p:cNvSpPr/>
          <p:nvPr/>
        </p:nvSpPr>
        <p:spPr>
          <a:xfrm>
            <a:off x="5218400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8" name="Прямоугольник: скругленные углы 36">
            <a:extLst>
              <a:ext uri="{FF2B5EF4-FFF2-40B4-BE49-F238E27FC236}">
                <a16:creationId xmlns:a16="http://schemas.microsoft.com/office/drawing/2014/main" id="{A7217E47-02CF-5A90-E7A4-7FC4928F87EA}"/>
              </a:ext>
            </a:extLst>
          </p:cNvPr>
          <p:cNvSpPr/>
          <p:nvPr/>
        </p:nvSpPr>
        <p:spPr>
          <a:xfrm>
            <a:off x="5598348" y="499641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8C6941D3-50E6-9744-FDBC-55E8A47384D1}"/>
              </a:ext>
            </a:extLst>
          </p:cNvPr>
          <p:cNvSpPr txBox="1"/>
          <p:nvPr/>
        </p:nvSpPr>
        <p:spPr>
          <a:xfrm>
            <a:off x="6955523" y="1954053"/>
            <a:ext cx="38234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1608138" algn="l"/>
              </a:tabLst>
            </a:pPr>
            <a:r>
              <a:rPr lang="ru-RU" sz="6600" b="1" dirty="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262 </a:t>
            </a:r>
            <a:r>
              <a:rPr lang="ru-RU" sz="7200" b="1" dirty="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6600" b="1" dirty="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400" b="1" dirty="0">
                <a:ln w="222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малых компаний</a:t>
            </a:r>
          </a:p>
        </p:txBody>
      </p:sp>
      <p:sp>
        <p:nvSpPr>
          <p:cNvPr id="514" name="Прямоугольник: скругленные углы 2">
            <a:extLst>
              <a:ext uri="{FF2B5EF4-FFF2-40B4-BE49-F238E27FC236}">
                <a16:creationId xmlns:a16="http://schemas.microsoft.com/office/drawing/2014/main" id="{AA0062E3-E78A-2AF1-3984-F93C6A90D6FF}"/>
              </a:ext>
            </a:extLst>
          </p:cNvPr>
          <p:cNvSpPr/>
          <p:nvPr/>
        </p:nvSpPr>
        <p:spPr>
          <a:xfrm>
            <a:off x="339160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5" name="Прямоугольник: скругленные углы 7">
            <a:extLst>
              <a:ext uri="{FF2B5EF4-FFF2-40B4-BE49-F238E27FC236}">
                <a16:creationId xmlns:a16="http://schemas.microsoft.com/office/drawing/2014/main" id="{DE9857F9-2B8A-4550-D687-819030DDED62}"/>
              </a:ext>
            </a:extLst>
          </p:cNvPr>
          <p:cNvSpPr/>
          <p:nvPr/>
        </p:nvSpPr>
        <p:spPr>
          <a:xfrm>
            <a:off x="710510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6" name="Прямоугольник: скругленные углы 12">
            <a:extLst>
              <a:ext uri="{FF2B5EF4-FFF2-40B4-BE49-F238E27FC236}">
                <a16:creationId xmlns:a16="http://schemas.microsoft.com/office/drawing/2014/main" id="{B30D8AA2-3E04-EFF0-021C-BCCF720125AE}"/>
              </a:ext>
            </a:extLst>
          </p:cNvPr>
          <p:cNvSpPr/>
          <p:nvPr/>
        </p:nvSpPr>
        <p:spPr>
          <a:xfrm>
            <a:off x="1081860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7" name="Прямоугольник: скругленные углы 16">
            <a:extLst>
              <a:ext uri="{FF2B5EF4-FFF2-40B4-BE49-F238E27FC236}">
                <a16:creationId xmlns:a16="http://schemas.microsoft.com/office/drawing/2014/main" id="{3BF08D7F-4E75-B7DB-B1CC-2C35D00970CC}"/>
              </a:ext>
            </a:extLst>
          </p:cNvPr>
          <p:cNvSpPr/>
          <p:nvPr/>
        </p:nvSpPr>
        <p:spPr>
          <a:xfrm>
            <a:off x="1453210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8" name="Прямоугольник: скругленные углы 20">
            <a:extLst>
              <a:ext uri="{FF2B5EF4-FFF2-40B4-BE49-F238E27FC236}">
                <a16:creationId xmlns:a16="http://schemas.microsoft.com/office/drawing/2014/main" id="{17E31AC3-58B3-AEE6-7676-B77576001732}"/>
              </a:ext>
            </a:extLst>
          </p:cNvPr>
          <p:cNvSpPr/>
          <p:nvPr/>
        </p:nvSpPr>
        <p:spPr>
          <a:xfrm>
            <a:off x="1833158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9" name="Прямоугольник: скругленные углы 24">
            <a:extLst>
              <a:ext uri="{FF2B5EF4-FFF2-40B4-BE49-F238E27FC236}">
                <a16:creationId xmlns:a16="http://schemas.microsoft.com/office/drawing/2014/main" id="{1D096678-4A61-F51F-10B2-2F86B21547B5}"/>
              </a:ext>
            </a:extLst>
          </p:cNvPr>
          <p:cNvSpPr/>
          <p:nvPr/>
        </p:nvSpPr>
        <p:spPr>
          <a:xfrm>
            <a:off x="342043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0" name="Прямоугольник: скругленные углы 27">
            <a:extLst>
              <a:ext uri="{FF2B5EF4-FFF2-40B4-BE49-F238E27FC236}">
                <a16:creationId xmlns:a16="http://schemas.microsoft.com/office/drawing/2014/main" id="{3EC320FC-53A4-CAD8-B81D-FC8A12CD1879}"/>
              </a:ext>
            </a:extLst>
          </p:cNvPr>
          <p:cNvSpPr/>
          <p:nvPr/>
        </p:nvSpPr>
        <p:spPr>
          <a:xfrm>
            <a:off x="713393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1" name="Прямоугольник: скругленные углы 30">
            <a:extLst>
              <a:ext uri="{FF2B5EF4-FFF2-40B4-BE49-F238E27FC236}">
                <a16:creationId xmlns:a16="http://schemas.microsoft.com/office/drawing/2014/main" id="{40358A89-5EA5-F046-BC4E-AFF8EE2140FD}"/>
              </a:ext>
            </a:extLst>
          </p:cNvPr>
          <p:cNvSpPr/>
          <p:nvPr/>
        </p:nvSpPr>
        <p:spPr>
          <a:xfrm>
            <a:off x="1084743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2" name="Прямоугольник: скругленные углы 33">
            <a:extLst>
              <a:ext uri="{FF2B5EF4-FFF2-40B4-BE49-F238E27FC236}">
                <a16:creationId xmlns:a16="http://schemas.microsoft.com/office/drawing/2014/main" id="{7D049210-F6B1-A1DF-78B0-997EAAA252F9}"/>
              </a:ext>
            </a:extLst>
          </p:cNvPr>
          <p:cNvSpPr/>
          <p:nvPr/>
        </p:nvSpPr>
        <p:spPr>
          <a:xfrm>
            <a:off x="1456093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3" name="Прямоугольник: скругленные углы 36">
            <a:extLst>
              <a:ext uri="{FF2B5EF4-FFF2-40B4-BE49-F238E27FC236}">
                <a16:creationId xmlns:a16="http://schemas.microsoft.com/office/drawing/2014/main" id="{59234379-1599-F534-524C-1A467BB489BD}"/>
              </a:ext>
            </a:extLst>
          </p:cNvPr>
          <p:cNvSpPr/>
          <p:nvPr/>
        </p:nvSpPr>
        <p:spPr>
          <a:xfrm>
            <a:off x="1836041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4" name="Прямоугольник: скругленные углы 2">
            <a:extLst>
              <a:ext uri="{FF2B5EF4-FFF2-40B4-BE49-F238E27FC236}">
                <a16:creationId xmlns:a16="http://schemas.microsoft.com/office/drawing/2014/main" id="{994666EF-A922-36DA-DD85-9FFC1CB45514}"/>
              </a:ext>
            </a:extLst>
          </p:cNvPr>
          <p:cNvSpPr/>
          <p:nvPr/>
        </p:nvSpPr>
        <p:spPr>
          <a:xfrm>
            <a:off x="2218968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5" name="Прямоугольник: скругленные углы 7">
            <a:extLst>
              <a:ext uri="{FF2B5EF4-FFF2-40B4-BE49-F238E27FC236}">
                <a16:creationId xmlns:a16="http://schemas.microsoft.com/office/drawing/2014/main" id="{4A2CAC68-1191-7176-BD0F-82CD26273CBC}"/>
              </a:ext>
            </a:extLst>
          </p:cNvPr>
          <p:cNvSpPr/>
          <p:nvPr/>
        </p:nvSpPr>
        <p:spPr>
          <a:xfrm>
            <a:off x="2590318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6" name="Прямоугольник: скругленные углы 12">
            <a:extLst>
              <a:ext uri="{FF2B5EF4-FFF2-40B4-BE49-F238E27FC236}">
                <a16:creationId xmlns:a16="http://schemas.microsoft.com/office/drawing/2014/main" id="{986A77B8-EA90-45BC-1A4F-27017DAF4AED}"/>
              </a:ext>
            </a:extLst>
          </p:cNvPr>
          <p:cNvSpPr/>
          <p:nvPr/>
        </p:nvSpPr>
        <p:spPr>
          <a:xfrm>
            <a:off x="2961668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7" name="Прямоугольник: скругленные углы 16">
            <a:extLst>
              <a:ext uri="{FF2B5EF4-FFF2-40B4-BE49-F238E27FC236}">
                <a16:creationId xmlns:a16="http://schemas.microsoft.com/office/drawing/2014/main" id="{D689EF20-55F4-6F58-83C4-F9C674628FAF}"/>
              </a:ext>
            </a:extLst>
          </p:cNvPr>
          <p:cNvSpPr/>
          <p:nvPr/>
        </p:nvSpPr>
        <p:spPr>
          <a:xfrm>
            <a:off x="3333018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8" name="Прямоугольник: скругленные углы 20">
            <a:extLst>
              <a:ext uri="{FF2B5EF4-FFF2-40B4-BE49-F238E27FC236}">
                <a16:creationId xmlns:a16="http://schemas.microsoft.com/office/drawing/2014/main" id="{C4750308-C72F-836A-0AC9-314DCD37B935}"/>
              </a:ext>
            </a:extLst>
          </p:cNvPr>
          <p:cNvSpPr/>
          <p:nvPr/>
        </p:nvSpPr>
        <p:spPr>
          <a:xfrm>
            <a:off x="3712966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9" name="Прямоугольник: скругленные углы 24">
            <a:extLst>
              <a:ext uri="{FF2B5EF4-FFF2-40B4-BE49-F238E27FC236}">
                <a16:creationId xmlns:a16="http://schemas.microsoft.com/office/drawing/2014/main" id="{A33D635D-5C62-1EDE-BAD3-35F9A9F3E253}"/>
              </a:ext>
            </a:extLst>
          </p:cNvPr>
          <p:cNvSpPr/>
          <p:nvPr/>
        </p:nvSpPr>
        <p:spPr>
          <a:xfrm>
            <a:off x="2221851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0" name="Прямоугольник: скругленные углы 27">
            <a:extLst>
              <a:ext uri="{FF2B5EF4-FFF2-40B4-BE49-F238E27FC236}">
                <a16:creationId xmlns:a16="http://schemas.microsoft.com/office/drawing/2014/main" id="{23128431-0B8A-99B9-56E1-97C16BF256D1}"/>
              </a:ext>
            </a:extLst>
          </p:cNvPr>
          <p:cNvSpPr/>
          <p:nvPr/>
        </p:nvSpPr>
        <p:spPr>
          <a:xfrm>
            <a:off x="2593201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1" name="Прямоугольник: скругленные углы 30">
            <a:extLst>
              <a:ext uri="{FF2B5EF4-FFF2-40B4-BE49-F238E27FC236}">
                <a16:creationId xmlns:a16="http://schemas.microsoft.com/office/drawing/2014/main" id="{2027628A-4D4E-D6D2-BAED-39EA8846F64C}"/>
              </a:ext>
            </a:extLst>
          </p:cNvPr>
          <p:cNvSpPr/>
          <p:nvPr/>
        </p:nvSpPr>
        <p:spPr>
          <a:xfrm>
            <a:off x="2964551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2" name="Прямоугольник: скругленные углы 33">
            <a:extLst>
              <a:ext uri="{FF2B5EF4-FFF2-40B4-BE49-F238E27FC236}">
                <a16:creationId xmlns:a16="http://schemas.microsoft.com/office/drawing/2014/main" id="{91681A6B-107D-9C0E-1C7B-7683A07E91C4}"/>
              </a:ext>
            </a:extLst>
          </p:cNvPr>
          <p:cNvSpPr/>
          <p:nvPr/>
        </p:nvSpPr>
        <p:spPr>
          <a:xfrm>
            <a:off x="3335901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3" name="Прямоугольник: скругленные углы 36">
            <a:extLst>
              <a:ext uri="{FF2B5EF4-FFF2-40B4-BE49-F238E27FC236}">
                <a16:creationId xmlns:a16="http://schemas.microsoft.com/office/drawing/2014/main" id="{01158113-2F95-9448-7555-2CDF2C4F4BB8}"/>
              </a:ext>
            </a:extLst>
          </p:cNvPr>
          <p:cNvSpPr/>
          <p:nvPr/>
        </p:nvSpPr>
        <p:spPr>
          <a:xfrm>
            <a:off x="3715849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4" name="Прямоугольник: скругленные углы 2">
            <a:extLst>
              <a:ext uri="{FF2B5EF4-FFF2-40B4-BE49-F238E27FC236}">
                <a16:creationId xmlns:a16="http://schemas.microsoft.com/office/drawing/2014/main" id="{F56DF371-CE91-6B17-B380-D557BC47F2DB}"/>
              </a:ext>
            </a:extLst>
          </p:cNvPr>
          <p:cNvSpPr/>
          <p:nvPr/>
        </p:nvSpPr>
        <p:spPr>
          <a:xfrm>
            <a:off x="4090031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5" name="Прямоугольник: скругленные углы 7">
            <a:extLst>
              <a:ext uri="{FF2B5EF4-FFF2-40B4-BE49-F238E27FC236}">
                <a16:creationId xmlns:a16="http://schemas.microsoft.com/office/drawing/2014/main" id="{FBF1BFC3-E74F-9DE0-DC49-C34F9BA58E4B}"/>
              </a:ext>
            </a:extLst>
          </p:cNvPr>
          <p:cNvSpPr/>
          <p:nvPr/>
        </p:nvSpPr>
        <p:spPr>
          <a:xfrm>
            <a:off x="4461381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6" name="Прямоугольник: скругленные углы 12">
            <a:extLst>
              <a:ext uri="{FF2B5EF4-FFF2-40B4-BE49-F238E27FC236}">
                <a16:creationId xmlns:a16="http://schemas.microsoft.com/office/drawing/2014/main" id="{2BF4C347-CB92-C757-E73D-633DD901835A}"/>
              </a:ext>
            </a:extLst>
          </p:cNvPr>
          <p:cNvSpPr/>
          <p:nvPr/>
        </p:nvSpPr>
        <p:spPr>
          <a:xfrm>
            <a:off x="4832731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7" name="Прямоугольник: скругленные углы 16">
            <a:extLst>
              <a:ext uri="{FF2B5EF4-FFF2-40B4-BE49-F238E27FC236}">
                <a16:creationId xmlns:a16="http://schemas.microsoft.com/office/drawing/2014/main" id="{09AA731A-581B-F545-9964-37C6E3CECBE2}"/>
              </a:ext>
            </a:extLst>
          </p:cNvPr>
          <p:cNvSpPr/>
          <p:nvPr/>
        </p:nvSpPr>
        <p:spPr>
          <a:xfrm>
            <a:off x="5204081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8" name="Прямоугольник: скругленные углы 20">
            <a:extLst>
              <a:ext uri="{FF2B5EF4-FFF2-40B4-BE49-F238E27FC236}">
                <a16:creationId xmlns:a16="http://schemas.microsoft.com/office/drawing/2014/main" id="{440E7A38-7C53-9452-719D-ACFAFEA21E30}"/>
              </a:ext>
            </a:extLst>
          </p:cNvPr>
          <p:cNvSpPr/>
          <p:nvPr/>
        </p:nvSpPr>
        <p:spPr>
          <a:xfrm>
            <a:off x="5584029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9" name="Прямоугольник: скругленные углы 24">
            <a:extLst>
              <a:ext uri="{FF2B5EF4-FFF2-40B4-BE49-F238E27FC236}">
                <a16:creationId xmlns:a16="http://schemas.microsoft.com/office/drawing/2014/main" id="{492FD8A3-5B75-7B34-CB09-ED910D45B577}"/>
              </a:ext>
            </a:extLst>
          </p:cNvPr>
          <p:cNvSpPr/>
          <p:nvPr/>
        </p:nvSpPr>
        <p:spPr>
          <a:xfrm>
            <a:off x="4092914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0" name="Прямоугольник: скругленные углы 27">
            <a:extLst>
              <a:ext uri="{FF2B5EF4-FFF2-40B4-BE49-F238E27FC236}">
                <a16:creationId xmlns:a16="http://schemas.microsoft.com/office/drawing/2014/main" id="{2064E515-E99C-0716-5039-6BA0C47F27DD}"/>
              </a:ext>
            </a:extLst>
          </p:cNvPr>
          <p:cNvSpPr/>
          <p:nvPr/>
        </p:nvSpPr>
        <p:spPr>
          <a:xfrm>
            <a:off x="4464264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1" name="Прямоугольник: скругленные углы 30">
            <a:extLst>
              <a:ext uri="{FF2B5EF4-FFF2-40B4-BE49-F238E27FC236}">
                <a16:creationId xmlns:a16="http://schemas.microsoft.com/office/drawing/2014/main" id="{5DD904DE-E3F2-0AA3-E174-7A975A7B4938}"/>
              </a:ext>
            </a:extLst>
          </p:cNvPr>
          <p:cNvSpPr/>
          <p:nvPr/>
        </p:nvSpPr>
        <p:spPr>
          <a:xfrm>
            <a:off x="4835614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2" name="Прямоугольник: скругленные углы 33">
            <a:extLst>
              <a:ext uri="{FF2B5EF4-FFF2-40B4-BE49-F238E27FC236}">
                <a16:creationId xmlns:a16="http://schemas.microsoft.com/office/drawing/2014/main" id="{DD6008EC-8257-1C63-CB12-1CFD7B30AC51}"/>
              </a:ext>
            </a:extLst>
          </p:cNvPr>
          <p:cNvSpPr/>
          <p:nvPr/>
        </p:nvSpPr>
        <p:spPr>
          <a:xfrm>
            <a:off x="5206964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3" name="Прямоугольник: скругленные углы 36">
            <a:extLst>
              <a:ext uri="{FF2B5EF4-FFF2-40B4-BE49-F238E27FC236}">
                <a16:creationId xmlns:a16="http://schemas.microsoft.com/office/drawing/2014/main" id="{6ECFEC6A-5647-6D87-51D9-F7E274247B38}"/>
              </a:ext>
            </a:extLst>
          </p:cNvPr>
          <p:cNvSpPr/>
          <p:nvPr/>
        </p:nvSpPr>
        <p:spPr>
          <a:xfrm>
            <a:off x="5586912" y="180756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4" name="Прямоугольник: скругленные углы 2">
            <a:extLst>
              <a:ext uri="{FF2B5EF4-FFF2-40B4-BE49-F238E27FC236}">
                <a16:creationId xmlns:a16="http://schemas.microsoft.com/office/drawing/2014/main" id="{2BC0CA56-2ED8-E8FA-C0CE-8871D38A44C3}"/>
              </a:ext>
            </a:extLst>
          </p:cNvPr>
          <p:cNvSpPr/>
          <p:nvPr/>
        </p:nvSpPr>
        <p:spPr>
          <a:xfrm>
            <a:off x="349320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5" name="Прямоугольник: скругленные углы 7">
            <a:extLst>
              <a:ext uri="{FF2B5EF4-FFF2-40B4-BE49-F238E27FC236}">
                <a16:creationId xmlns:a16="http://schemas.microsoft.com/office/drawing/2014/main" id="{3C1352BE-CC7F-2FCB-3022-32F3CD959BBC}"/>
              </a:ext>
            </a:extLst>
          </p:cNvPr>
          <p:cNvSpPr/>
          <p:nvPr/>
        </p:nvSpPr>
        <p:spPr>
          <a:xfrm>
            <a:off x="720670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6" name="Прямоугольник: скругленные углы 12">
            <a:extLst>
              <a:ext uri="{FF2B5EF4-FFF2-40B4-BE49-F238E27FC236}">
                <a16:creationId xmlns:a16="http://schemas.microsoft.com/office/drawing/2014/main" id="{B63C6EF5-DCB3-30EE-6883-4CC11E308271}"/>
              </a:ext>
            </a:extLst>
          </p:cNvPr>
          <p:cNvSpPr/>
          <p:nvPr/>
        </p:nvSpPr>
        <p:spPr>
          <a:xfrm>
            <a:off x="1092020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7" name="Прямоугольник: скругленные углы 16">
            <a:extLst>
              <a:ext uri="{FF2B5EF4-FFF2-40B4-BE49-F238E27FC236}">
                <a16:creationId xmlns:a16="http://schemas.microsoft.com/office/drawing/2014/main" id="{D7C8A8DC-E921-D9CE-CCFB-6323A5B37000}"/>
              </a:ext>
            </a:extLst>
          </p:cNvPr>
          <p:cNvSpPr/>
          <p:nvPr/>
        </p:nvSpPr>
        <p:spPr>
          <a:xfrm>
            <a:off x="1463370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8" name="Прямоугольник: скругленные углы 20">
            <a:extLst>
              <a:ext uri="{FF2B5EF4-FFF2-40B4-BE49-F238E27FC236}">
                <a16:creationId xmlns:a16="http://schemas.microsoft.com/office/drawing/2014/main" id="{9970732A-EFF3-2FE2-73B9-23CE5355BB54}"/>
              </a:ext>
            </a:extLst>
          </p:cNvPr>
          <p:cNvSpPr/>
          <p:nvPr/>
        </p:nvSpPr>
        <p:spPr>
          <a:xfrm>
            <a:off x="1843318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9" name="Прямоугольник: скругленные углы 24">
            <a:extLst>
              <a:ext uri="{FF2B5EF4-FFF2-40B4-BE49-F238E27FC236}">
                <a16:creationId xmlns:a16="http://schemas.microsoft.com/office/drawing/2014/main" id="{3FB7CCB3-7AAD-77FC-C708-53A15D8F493C}"/>
              </a:ext>
            </a:extLst>
          </p:cNvPr>
          <p:cNvSpPr/>
          <p:nvPr/>
        </p:nvSpPr>
        <p:spPr>
          <a:xfrm>
            <a:off x="352203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0" name="Прямоугольник: скругленные углы 27">
            <a:extLst>
              <a:ext uri="{FF2B5EF4-FFF2-40B4-BE49-F238E27FC236}">
                <a16:creationId xmlns:a16="http://schemas.microsoft.com/office/drawing/2014/main" id="{842DA184-2F2B-6DA6-C155-0577EA1D1D8D}"/>
              </a:ext>
            </a:extLst>
          </p:cNvPr>
          <p:cNvSpPr/>
          <p:nvPr/>
        </p:nvSpPr>
        <p:spPr>
          <a:xfrm>
            <a:off x="723553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1" name="Прямоугольник: скругленные углы 30">
            <a:extLst>
              <a:ext uri="{FF2B5EF4-FFF2-40B4-BE49-F238E27FC236}">
                <a16:creationId xmlns:a16="http://schemas.microsoft.com/office/drawing/2014/main" id="{E3FE0D24-628B-E49B-08D3-9FB5880F5D16}"/>
              </a:ext>
            </a:extLst>
          </p:cNvPr>
          <p:cNvSpPr/>
          <p:nvPr/>
        </p:nvSpPr>
        <p:spPr>
          <a:xfrm>
            <a:off x="1094903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2" name="Прямоугольник: скругленные углы 33">
            <a:extLst>
              <a:ext uri="{FF2B5EF4-FFF2-40B4-BE49-F238E27FC236}">
                <a16:creationId xmlns:a16="http://schemas.microsoft.com/office/drawing/2014/main" id="{0BE98E10-E1A2-1129-1CFB-E821BD0F1DAD}"/>
              </a:ext>
            </a:extLst>
          </p:cNvPr>
          <p:cNvSpPr/>
          <p:nvPr/>
        </p:nvSpPr>
        <p:spPr>
          <a:xfrm>
            <a:off x="1466253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3" name="Прямоугольник: скругленные углы 36">
            <a:extLst>
              <a:ext uri="{FF2B5EF4-FFF2-40B4-BE49-F238E27FC236}">
                <a16:creationId xmlns:a16="http://schemas.microsoft.com/office/drawing/2014/main" id="{F1E155DB-4903-A64E-77BA-8051157895E1}"/>
              </a:ext>
            </a:extLst>
          </p:cNvPr>
          <p:cNvSpPr/>
          <p:nvPr/>
        </p:nvSpPr>
        <p:spPr>
          <a:xfrm>
            <a:off x="1846201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4" name="Прямоугольник: скругленные углы 2">
            <a:extLst>
              <a:ext uri="{FF2B5EF4-FFF2-40B4-BE49-F238E27FC236}">
                <a16:creationId xmlns:a16="http://schemas.microsoft.com/office/drawing/2014/main" id="{7B9EA67C-A659-B282-A3B1-3931F73A1238}"/>
              </a:ext>
            </a:extLst>
          </p:cNvPr>
          <p:cNvSpPr/>
          <p:nvPr/>
        </p:nvSpPr>
        <p:spPr>
          <a:xfrm>
            <a:off x="2229128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5" name="Прямоугольник: скругленные углы 7">
            <a:extLst>
              <a:ext uri="{FF2B5EF4-FFF2-40B4-BE49-F238E27FC236}">
                <a16:creationId xmlns:a16="http://schemas.microsoft.com/office/drawing/2014/main" id="{17833438-852E-5E8A-BBC9-DADB4573C236}"/>
              </a:ext>
            </a:extLst>
          </p:cNvPr>
          <p:cNvSpPr/>
          <p:nvPr/>
        </p:nvSpPr>
        <p:spPr>
          <a:xfrm>
            <a:off x="2600478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6" name="Прямоугольник: скругленные углы 12">
            <a:extLst>
              <a:ext uri="{FF2B5EF4-FFF2-40B4-BE49-F238E27FC236}">
                <a16:creationId xmlns:a16="http://schemas.microsoft.com/office/drawing/2014/main" id="{6EB83BA2-D889-62F0-C16F-E946D72509AC}"/>
              </a:ext>
            </a:extLst>
          </p:cNvPr>
          <p:cNvSpPr/>
          <p:nvPr/>
        </p:nvSpPr>
        <p:spPr>
          <a:xfrm>
            <a:off x="2971828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7" name="Прямоугольник: скругленные углы 16">
            <a:extLst>
              <a:ext uri="{FF2B5EF4-FFF2-40B4-BE49-F238E27FC236}">
                <a16:creationId xmlns:a16="http://schemas.microsoft.com/office/drawing/2014/main" id="{65BBD46D-3F33-894C-C443-6D7EA36EC547}"/>
              </a:ext>
            </a:extLst>
          </p:cNvPr>
          <p:cNvSpPr/>
          <p:nvPr/>
        </p:nvSpPr>
        <p:spPr>
          <a:xfrm>
            <a:off x="3343178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8" name="Прямоугольник: скругленные углы 20">
            <a:extLst>
              <a:ext uri="{FF2B5EF4-FFF2-40B4-BE49-F238E27FC236}">
                <a16:creationId xmlns:a16="http://schemas.microsoft.com/office/drawing/2014/main" id="{E1543131-2C8D-C9B4-4C24-C2CF9D53A427}"/>
              </a:ext>
            </a:extLst>
          </p:cNvPr>
          <p:cNvSpPr/>
          <p:nvPr/>
        </p:nvSpPr>
        <p:spPr>
          <a:xfrm>
            <a:off x="3723126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9" name="Прямоугольник: скругленные углы 24">
            <a:extLst>
              <a:ext uri="{FF2B5EF4-FFF2-40B4-BE49-F238E27FC236}">
                <a16:creationId xmlns:a16="http://schemas.microsoft.com/office/drawing/2014/main" id="{9C629B58-5692-76BE-F287-39573F11F5D7}"/>
              </a:ext>
            </a:extLst>
          </p:cNvPr>
          <p:cNvSpPr/>
          <p:nvPr/>
        </p:nvSpPr>
        <p:spPr>
          <a:xfrm>
            <a:off x="2232011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0" name="Прямоугольник: скругленные углы 27">
            <a:extLst>
              <a:ext uri="{FF2B5EF4-FFF2-40B4-BE49-F238E27FC236}">
                <a16:creationId xmlns:a16="http://schemas.microsoft.com/office/drawing/2014/main" id="{E23A7258-F33B-3080-B677-75EBDE5AB1DA}"/>
              </a:ext>
            </a:extLst>
          </p:cNvPr>
          <p:cNvSpPr/>
          <p:nvPr/>
        </p:nvSpPr>
        <p:spPr>
          <a:xfrm>
            <a:off x="2603361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1" name="Прямоугольник: скругленные углы 30">
            <a:extLst>
              <a:ext uri="{FF2B5EF4-FFF2-40B4-BE49-F238E27FC236}">
                <a16:creationId xmlns:a16="http://schemas.microsoft.com/office/drawing/2014/main" id="{25D2D230-D768-FDFD-44FB-AFCDEE41CA63}"/>
              </a:ext>
            </a:extLst>
          </p:cNvPr>
          <p:cNvSpPr/>
          <p:nvPr/>
        </p:nvSpPr>
        <p:spPr>
          <a:xfrm>
            <a:off x="2974711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2" name="Прямоугольник: скругленные углы 33">
            <a:extLst>
              <a:ext uri="{FF2B5EF4-FFF2-40B4-BE49-F238E27FC236}">
                <a16:creationId xmlns:a16="http://schemas.microsoft.com/office/drawing/2014/main" id="{AB8A79E1-0433-6F09-BE39-C8F906876925}"/>
              </a:ext>
            </a:extLst>
          </p:cNvPr>
          <p:cNvSpPr/>
          <p:nvPr/>
        </p:nvSpPr>
        <p:spPr>
          <a:xfrm>
            <a:off x="3346061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3" name="Прямоугольник: скругленные углы 36">
            <a:extLst>
              <a:ext uri="{FF2B5EF4-FFF2-40B4-BE49-F238E27FC236}">
                <a16:creationId xmlns:a16="http://schemas.microsoft.com/office/drawing/2014/main" id="{A3D5431F-743A-ECD1-87EB-11E9FA37C8CB}"/>
              </a:ext>
            </a:extLst>
          </p:cNvPr>
          <p:cNvSpPr/>
          <p:nvPr/>
        </p:nvSpPr>
        <p:spPr>
          <a:xfrm>
            <a:off x="3726009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4" name="Прямоугольник: скругленные углы 2">
            <a:extLst>
              <a:ext uri="{FF2B5EF4-FFF2-40B4-BE49-F238E27FC236}">
                <a16:creationId xmlns:a16="http://schemas.microsoft.com/office/drawing/2014/main" id="{F430249C-0EC8-CD42-D51B-FC6E99003582}"/>
              </a:ext>
            </a:extLst>
          </p:cNvPr>
          <p:cNvSpPr/>
          <p:nvPr/>
        </p:nvSpPr>
        <p:spPr>
          <a:xfrm>
            <a:off x="4100191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5" name="Прямоугольник: скругленные углы 7">
            <a:extLst>
              <a:ext uri="{FF2B5EF4-FFF2-40B4-BE49-F238E27FC236}">
                <a16:creationId xmlns:a16="http://schemas.microsoft.com/office/drawing/2014/main" id="{F3D13FDC-0CD9-C6FF-F949-CF3F744C3AAD}"/>
              </a:ext>
            </a:extLst>
          </p:cNvPr>
          <p:cNvSpPr/>
          <p:nvPr/>
        </p:nvSpPr>
        <p:spPr>
          <a:xfrm>
            <a:off x="4471541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6" name="Прямоугольник: скругленные углы 12">
            <a:extLst>
              <a:ext uri="{FF2B5EF4-FFF2-40B4-BE49-F238E27FC236}">
                <a16:creationId xmlns:a16="http://schemas.microsoft.com/office/drawing/2014/main" id="{3C72A942-BECA-2658-1E38-FF5766438C3D}"/>
              </a:ext>
            </a:extLst>
          </p:cNvPr>
          <p:cNvSpPr/>
          <p:nvPr/>
        </p:nvSpPr>
        <p:spPr>
          <a:xfrm>
            <a:off x="4842891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7" name="Прямоугольник: скругленные углы 16">
            <a:extLst>
              <a:ext uri="{FF2B5EF4-FFF2-40B4-BE49-F238E27FC236}">
                <a16:creationId xmlns:a16="http://schemas.microsoft.com/office/drawing/2014/main" id="{3FD7C948-60B9-6452-CC0E-710DD07F7AB9}"/>
              </a:ext>
            </a:extLst>
          </p:cNvPr>
          <p:cNvSpPr/>
          <p:nvPr/>
        </p:nvSpPr>
        <p:spPr>
          <a:xfrm>
            <a:off x="5214241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8" name="Прямоугольник: скругленные углы 20">
            <a:extLst>
              <a:ext uri="{FF2B5EF4-FFF2-40B4-BE49-F238E27FC236}">
                <a16:creationId xmlns:a16="http://schemas.microsoft.com/office/drawing/2014/main" id="{4990A239-D653-4C56-056B-87A4644EE5A2}"/>
              </a:ext>
            </a:extLst>
          </p:cNvPr>
          <p:cNvSpPr/>
          <p:nvPr/>
        </p:nvSpPr>
        <p:spPr>
          <a:xfrm>
            <a:off x="5594189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9" name="Прямоугольник: скругленные углы 24">
            <a:extLst>
              <a:ext uri="{FF2B5EF4-FFF2-40B4-BE49-F238E27FC236}">
                <a16:creationId xmlns:a16="http://schemas.microsoft.com/office/drawing/2014/main" id="{3A7761A2-B4F6-6ED1-3BC3-FC7A467A49F1}"/>
              </a:ext>
            </a:extLst>
          </p:cNvPr>
          <p:cNvSpPr/>
          <p:nvPr/>
        </p:nvSpPr>
        <p:spPr>
          <a:xfrm>
            <a:off x="4103074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0" name="Прямоугольник: скругленные углы 27">
            <a:extLst>
              <a:ext uri="{FF2B5EF4-FFF2-40B4-BE49-F238E27FC236}">
                <a16:creationId xmlns:a16="http://schemas.microsoft.com/office/drawing/2014/main" id="{67512DDE-D617-D75D-B1EC-1B07CA970C24}"/>
              </a:ext>
            </a:extLst>
          </p:cNvPr>
          <p:cNvSpPr/>
          <p:nvPr/>
        </p:nvSpPr>
        <p:spPr>
          <a:xfrm>
            <a:off x="4474424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1" name="Прямоугольник: скругленные углы 30">
            <a:extLst>
              <a:ext uri="{FF2B5EF4-FFF2-40B4-BE49-F238E27FC236}">
                <a16:creationId xmlns:a16="http://schemas.microsoft.com/office/drawing/2014/main" id="{ED7FB9D2-9CB0-0D30-D5E0-CE2AB07B2B21}"/>
              </a:ext>
            </a:extLst>
          </p:cNvPr>
          <p:cNvSpPr/>
          <p:nvPr/>
        </p:nvSpPr>
        <p:spPr>
          <a:xfrm>
            <a:off x="4845774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2" name="Прямоугольник: скругленные углы 33">
            <a:extLst>
              <a:ext uri="{FF2B5EF4-FFF2-40B4-BE49-F238E27FC236}">
                <a16:creationId xmlns:a16="http://schemas.microsoft.com/office/drawing/2014/main" id="{AEF46BC3-77F5-30D4-0EFB-09BE368279DD}"/>
              </a:ext>
            </a:extLst>
          </p:cNvPr>
          <p:cNvSpPr/>
          <p:nvPr/>
        </p:nvSpPr>
        <p:spPr>
          <a:xfrm>
            <a:off x="5217124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3" name="Прямоугольник: скругленные углы 36">
            <a:extLst>
              <a:ext uri="{FF2B5EF4-FFF2-40B4-BE49-F238E27FC236}">
                <a16:creationId xmlns:a16="http://schemas.microsoft.com/office/drawing/2014/main" id="{85DD1CE4-ACA5-5603-C302-17442A70C852}"/>
              </a:ext>
            </a:extLst>
          </p:cNvPr>
          <p:cNvSpPr/>
          <p:nvPr/>
        </p:nvSpPr>
        <p:spPr>
          <a:xfrm>
            <a:off x="5597072" y="2193643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4" name="Прямоугольник: скругленные углы 2">
            <a:extLst>
              <a:ext uri="{FF2B5EF4-FFF2-40B4-BE49-F238E27FC236}">
                <a16:creationId xmlns:a16="http://schemas.microsoft.com/office/drawing/2014/main" id="{15B6382A-695B-37C0-AA96-3155E854CB65}"/>
              </a:ext>
            </a:extLst>
          </p:cNvPr>
          <p:cNvSpPr/>
          <p:nvPr/>
        </p:nvSpPr>
        <p:spPr>
          <a:xfrm>
            <a:off x="349320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5" name="Прямоугольник: скругленные углы 7">
            <a:extLst>
              <a:ext uri="{FF2B5EF4-FFF2-40B4-BE49-F238E27FC236}">
                <a16:creationId xmlns:a16="http://schemas.microsoft.com/office/drawing/2014/main" id="{6E7A5242-2437-9981-6B23-1B0977D4E7FC}"/>
              </a:ext>
            </a:extLst>
          </p:cNvPr>
          <p:cNvSpPr/>
          <p:nvPr/>
        </p:nvSpPr>
        <p:spPr>
          <a:xfrm>
            <a:off x="720670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6" name="Прямоугольник: скругленные углы 12">
            <a:extLst>
              <a:ext uri="{FF2B5EF4-FFF2-40B4-BE49-F238E27FC236}">
                <a16:creationId xmlns:a16="http://schemas.microsoft.com/office/drawing/2014/main" id="{70FE5A87-3CCD-AD5E-4EFF-6A7903C5BD6D}"/>
              </a:ext>
            </a:extLst>
          </p:cNvPr>
          <p:cNvSpPr/>
          <p:nvPr/>
        </p:nvSpPr>
        <p:spPr>
          <a:xfrm>
            <a:off x="1092020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7" name="Прямоугольник: скругленные углы 16">
            <a:extLst>
              <a:ext uri="{FF2B5EF4-FFF2-40B4-BE49-F238E27FC236}">
                <a16:creationId xmlns:a16="http://schemas.microsoft.com/office/drawing/2014/main" id="{702AA31D-971B-FC92-FC25-96A744191F7F}"/>
              </a:ext>
            </a:extLst>
          </p:cNvPr>
          <p:cNvSpPr/>
          <p:nvPr/>
        </p:nvSpPr>
        <p:spPr>
          <a:xfrm>
            <a:off x="1463370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8" name="Прямоугольник: скругленные углы 20">
            <a:extLst>
              <a:ext uri="{FF2B5EF4-FFF2-40B4-BE49-F238E27FC236}">
                <a16:creationId xmlns:a16="http://schemas.microsoft.com/office/drawing/2014/main" id="{51065C51-FE3E-82B3-2A29-100D76E7011F}"/>
              </a:ext>
            </a:extLst>
          </p:cNvPr>
          <p:cNvSpPr/>
          <p:nvPr/>
        </p:nvSpPr>
        <p:spPr>
          <a:xfrm>
            <a:off x="1843318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9" name="Прямоугольник: скругленные углы 24">
            <a:extLst>
              <a:ext uri="{FF2B5EF4-FFF2-40B4-BE49-F238E27FC236}">
                <a16:creationId xmlns:a16="http://schemas.microsoft.com/office/drawing/2014/main" id="{3EC4AB34-5D68-643E-F779-DD441722D40B}"/>
              </a:ext>
            </a:extLst>
          </p:cNvPr>
          <p:cNvSpPr/>
          <p:nvPr/>
        </p:nvSpPr>
        <p:spPr>
          <a:xfrm>
            <a:off x="352203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0" name="Прямоугольник: скругленные углы 27">
            <a:extLst>
              <a:ext uri="{FF2B5EF4-FFF2-40B4-BE49-F238E27FC236}">
                <a16:creationId xmlns:a16="http://schemas.microsoft.com/office/drawing/2014/main" id="{347B374F-094B-53C6-63EE-B1212E227E2B}"/>
              </a:ext>
            </a:extLst>
          </p:cNvPr>
          <p:cNvSpPr/>
          <p:nvPr/>
        </p:nvSpPr>
        <p:spPr>
          <a:xfrm>
            <a:off x="723553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1" name="Прямоугольник: скругленные углы 30">
            <a:extLst>
              <a:ext uri="{FF2B5EF4-FFF2-40B4-BE49-F238E27FC236}">
                <a16:creationId xmlns:a16="http://schemas.microsoft.com/office/drawing/2014/main" id="{DED66585-5316-2F57-CEB2-5EE3538A4258}"/>
              </a:ext>
            </a:extLst>
          </p:cNvPr>
          <p:cNvSpPr/>
          <p:nvPr/>
        </p:nvSpPr>
        <p:spPr>
          <a:xfrm>
            <a:off x="1094903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2" name="Прямоугольник: скругленные углы 33">
            <a:extLst>
              <a:ext uri="{FF2B5EF4-FFF2-40B4-BE49-F238E27FC236}">
                <a16:creationId xmlns:a16="http://schemas.microsoft.com/office/drawing/2014/main" id="{392B0765-4575-C0FA-DF2B-2159A14E5A01}"/>
              </a:ext>
            </a:extLst>
          </p:cNvPr>
          <p:cNvSpPr/>
          <p:nvPr/>
        </p:nvSpPr>
        <p:spPr>
          <a:xfrm>
            <a:off x="1466253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3" name="Прямоугольник: скругленные углы 36">
            <a:extLst>
              <a:ext uri="{FF2B5EF4-FFF2-40B4-BE49-F238E27FC236}">
                <a16:creationId xmlns:a16="http://schemas.microsoft.com/office/drawing/2014/main" id="{D380AA9A-A2D6-1D9D-7CB9-6BF5AF9D3095}"/>
              </a:ext>
            </a:extLst>
          </p:cNvPr>
          <p:cNvSpPr/>
          <p:nvPr/>
        </p:nvSpPr>
        <p:spPr>
          <a:xfrm>
            <a:off x="1846201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4" name="Прямоугольник: скругленные углы 2">
            <a:extLst>
              <a:ext uri="{FF2B5EF4-FFF2-40B4-BE49-F238E27FC236}">
                <a16:creationId xmlns:a16="http://schemas.microsoft.com/office/drawing/2014/main" id="{CE6A09DB-5BEB-89C0-340A-A32682F88DFA}"/>
              </a:ext>
            </a:extLst>
          </p:cNvPr>
          <p:cNvSpPr/>
          <p:nvPr/>
        </p:nvSpPr>
        <p:spPr>
          <a:xfrm>
            <a:off x="2229128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5" name="Прямоугольник: скругленные углы 7">
            <a:extLst>
              <a:ext uri="{FF2B5EF4-FFF2-40B4-BE49-F238E27FC236}">
                <a16:creationId xmlns:a16="http://schemas.microsoft.com/office/drawing/2014/main" id="{B55C32D9-7FD6-67EB-5EF1-9D8F4480195A}"/>
              </a:ext>
            </a:extLst>
          </p:cNvPr>
          <p:cNvSpPr/>
          <p:nvPr/>
        </p:nvSpPr>
        <p:spPr>
          <a:xfrm>
            <a:off x="2600478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6" name="Прямоугольник: скругленные углы 12">
            <a:extLst>
              <a:ext uri="{FF2B5EF4-FFF2-40B4-BE49-F238E27FC236}">
                <a16:creationId xmlns:a16="http://schemas.microsoft.com/office/drawing/2014/main" id="{51843419-3597-CDA4-927E-7E295F7DD077}"/>
              </a:ext>
            </a:extLst>
          </p:cNvPr>
          <p:cNvSpPr/>
          <p:nvPr/>
        </p:nvSpPr>
        <p:spPr>
          <a:xfrm>
            <a:off x="2971828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7" name="Прямоугольник: скругленные углы 16">
            <a:extLst>
              <a:ext uri="{FF2B5EF4-FFF2-40B4-BE49-F238E27FC236}">
                <a16:creationId xmlns:a16="http://schemas.microsoft.com/office/drawing/2014/main" id="{358410CB-5D90-DA3B-9E85-EBA2ECB4B4D7}"/>
              </a:ext>
            </a:extLst>
          </p:cNvPr>
          <p:cNvSpPr/>
          <p:nvPr/>
        </p:nvSpPr>
        <p:spPr>
          <a:xfrm>
            <a:off x="3343178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8" name="Прямоугольник: скругленные углы 20">
            <a:extLst>
              <a:ext uri="{FF2B5EF4-FFF2-40B4-BE49-F238E27FC236}">
                <a16:creationId xmlns:a16="http://schemas.microsoft.com/office/drawing/2014/main" id="{F4057474-E87E-36CC-63BA-31D2C722F001}"/>
              </a:ext>
            </a:extLst>
          </p:cNvPr>
          <p:cNvSpPr/>
          <p:nvPr/>
        </p:nvSpPr>
        <p:spPr>
          <a:xfrm>
            <a:off x="3723126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9" name="Прямоугольник: скругленные углы 24">
            <a:extLst>
              <a:ext uri="{FF2B5EF4-FFF2-40B4-BE49-F238E27FC236}">
                <a16:creationId xmlns:a16="http://schemas.microsoft.com/office/drawing/2014/main" id="{75954EAD-3C67-6F17-4248-A83953C6E1E4}"/>
              </a:ext>
            </a:extLst>
          </p:cNvPr>
          <p:cNvSpPr/>
          <p:nvPr/>
        </p:nvSpPr>
        <p:spPr>
          <a:xfrm>
            <a:off x="2232011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0" name="Прямоугольник: скругленные углы 27">
            <a:extLst>
              <a:ext uri="{FF2B5EF4-FFF2-40B4-BE49-F238E27FC236}">
                <a16:creationId xmlns:a16="http://schemas.microsoft.com/office/drawing/2014/main" id="{03E908A9-4826-5791-A2B4-927108EC4018}"/>
              </a:ext>
            </a:extLst>
          </p:cNvPr>
          <p:cNvSpPr/>
          <p:nvPr/>
        </p:nvSpPr>
        <p:spPr>
          <a:xfrm>
            <a:off x="2603361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1" name="Прямоугольник: скругленные углы 30">
            <a:extLst>
              <a:ext uri="{FF2B5EF4-FFF2-40B4-BE49-F238E27FC236}">
                <a16:creationId xmlns:a16="http://schemas.microsoft.com/office/drawing/2014/main" id="{4975DCE6-9F05-9B38-C880-369565C104D9}"/>
              </a:ext>
            </a:extLst>
          </p:cNvPr>
          <p:cNvSpPr/>
          <p:nvPr/>
        </p:nvSpPr>
        <p:spPr>
          <a:xfrm>
            <a:off x="2974711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2" name="Прямоугольник: скругленные углы 33">
            <a:extLst>
              <a:ext uri="{FF2B5EF4-FFF2-40B4-BE49-F238E27FC236}">
                <a16:creationId xmlns:a16="http://schemas.microsoft.com/office/drawing/2014/main" id="{76960B9C-5E15-3CDE-D496-6FD65583F92B}"/>
              </a:ext>
            </a:extLst>
          </p:cNvPr>
          <p:cNvSpPr/>
          <p:nvPr/>
        </p:nvSpPr>
        <p:spPr>
          <a:xfrm>
            <a:off x="3346061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3" name="Прямоугольник: скругленные углы 36">
            <a:extLst>
              <a:ext uri="{FF2B5EF4-FFF2-40B4-BE49-F238E27FC236}">
                <a16:creationId xmlns:a16="http://schemas.microsoft.com/office/drawing/2014/main" id="{2AC854A5-BC77-2A33-024A-3BD587D79C1F}"/>
              </a:ext>
            </a:extLst>
          </p:cNvPr>
          <p:cNvSpPr/>
          <p:nvPr/>
        </p:nvSpPr>
        <p:spPr>
          <a:xfrm>
            <a:off x="3726009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4" name="Прямоугольник: скругленные углы 2">
            <a:extLst>
              <a:ext uri="{FF2B5EF4-FFF2-40B4-BE49-F238E27FC236}">
                <a16:creationId xmlns:a16="http://schemas.microsoft.com/office/drawing/2014/main" id="{644AD864-15D9-7F9C-1F61-DAF6DCD74AB7}"/>
              </a:ext>
            </a:extLst>
          </p:cNvPr>
          <p:cNvSpPr/>
          <p:nvPr/>
        </p:nvSpPr>
        <p:spPr>
          <a:xfrm>
            <a:off x="4100191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5" name="Прямоугольник: скругленные углы 7">
            <a:extLst>
              <a:ext uri="{FF2B5EF4-FFF2-40B4-BE49-F238E27FC236}">
                <a16:creationId xmlns:a16="http://schemas.microsoft.com/office/drawing/2014/main" id="{8ED696BB-F0E5-F9E6-0BE0-A5D5D001078B}"/>
              </a:ext>
            </a:extLst>
          </p:cNvPr>
          <p:cNvSpPr/>
          <p:nvPr/>
        </p:nvSpPr>
        <p:spPr>
          <a:xfrm>
            <a:off x="4471541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6" name="Прямоугольник: скругленные углы 12">
            <a:extLst>
              <a:ext uri="{FF2B5EF4-FFF2-40B4-BE49-F238E27FC236}">
                <a16:creationId xmlns:a16="http://schemas.microsoft.com/office/drawing/2014/main" id="{1CC07ACD-D066-7967-526E-09488548ABF3}"/>
              </a:ext>
            </a:extLst>
          </p:cNvPr>
          <p:cNvSpPr/>
          <p:nvPr/>
        </p:nvSpPr>
        <p:spPr>
          <a:xfrm>
            <a:off x="4842891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7" name="Прямоугольник: скругленные углы 16">
            <a:extLst>
              <a:ext uri="{FF2B5EF4-FFF2-40B4-BE49-F238E27FC236}">
                <a16:creationId xmlns:a16="http://schemas.microsoft.com/office/drawing/2014/main" id="{52720F23-49C6-A34A-A105-F2A4C9D36392}"/>
              </a:ext>
            </a:extLst>
          </p:cNvPr>
          <p:cNvSpPr/>
          <p:nvPr/>
        </p:nvSpPr>
        <p:spPr>
          <a:xfrm>
            <a:off x="5214241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8" name="Прямоугольник: скругленные углы 20">
            <a:extLst>
              <a:ext uri="{FF2B5EF4-FFF2-40B4-BE49-F238E27FC236}">
                <a16:creationId xmlns:a16="http://schemas.microsoft.com/office/drawing/2014/main" id="{6C3CE071-95B8-C4DC-A7E2-B29313E29CC9}"/>
              </a:ext>
            </a:extLst>
          </p:cNvPr>
          <p:cNvSpPr/>
          <p:nvPr/>
        </p:nvSpPr>
        <p:spPr>
          <a:xfrm>
            <a:off x="5594189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9" name="Прямоугольник: скругленные углы 24">
            <a:extLst>
              <a:ext uri="{FF2B5EF4-FFF2-40B4-BE49-F238E27FC236}">
                <a16:creationId xmlns:a16="http://schemas.microsoft.com/office/drawing/2014/main" id="{EDBDB138-D7C4-8909-4613-765E529CCE6C}"/>
              </a:ext>
            </a:extLst>
          </p:cNvPr>
          <p:cNvSpPr/>
          <p:nvPr/>
        </p:nvSpPr>
        <p:spPr>
          <a:xfrm>
            <a:off x="4103074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0" name="Прямоугольник: скругленные углы 27">
            <a:extLst>
              <a:ext uri="{FF2B5EF4-FFF2-40B4-BE49-F238E27FC236}">
                <a16:creationId xmlns:a16="http://schemas.microsoft.com/office/drawing/2014/main" id="{57080303-2FB7-0992-337B-550E207A0D3E}"/>
              </a:ext>
            </a:extLst>
          </p:cNvPr>
          <p:cNvSpPr/>
          <p:nvPr/>
        </p:nvSpPr>
        <p:spPr>
          <a:xfrm>
            <a:off x="4474424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1" name="Прямоугольник: скругленные углы 30">
            <a:extLst>
              <a:ext uri="{FF2B5EF4-FFF2-40B4-BE49-F238E27FC236}">
                <a16:creationId xmlns:a16="http://schemas.microsoft.com/office/drawing/2014/main" id="{3583E296-D9EC-F08D-E72C-2954114E86A2}"/>
              </a:ext>
            </a:extLst>
          </p:cNvPr>
          <p:cNvSpPr/>
          <p:nvPr/>
        </p:nvSpPr>
        <p:spPr>
          <a:xfrm>
            <a:off x="4845774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2" name="Прямоугольник: скругленные углы 33">
            <a:extLst>
              <a:ext uri="{FF2B5EF4-FFF2-40B4-BE49-F238E27FC236}">
                <a16:creationId xmlns:a16="http://schemas.microsoft.com/office/drawing/2014/main" id="{4F25996B-CA41-23CF-41DC-A14035175273}"/>
              </a:ext>
            </a:extLst>
          </p:cNvPr>
          <p:cNvSpPr/>
          <p:nvPr/>
        </p:nvSpPr>
        <p:spPr>
          <a:xfrm>
            <a:off x="5217124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3" name="Прямоугольник: скругленные углы 36">
            <a:extLst>
              <a:ext uri="{FF2B5EF4-FFF2-40B4-BE49-F238E27FC236}">
                <a16:creationId xmlns:a16="http://schemas.microsoft.com/office/drawing/2014/main" id="{05421EBA-E92A-7D4E-8CED-E709961A398B}"/>
              </a:ext>
            </a:extLst>
          </p:cNvPr>
          <p:cNvSpPr/>
          <p:nvPr/>
        </p:nvSpPr>
        <p:spPr>
          <a:xfrm>
            <a:off x="5597072" y="2589350"/>
            <a:ext cx="248588" cy="266528"/>
          </a:xfrm>
          <a:prstGeom prst="roundRect">
            <a:avLst/>
          </a:prstGeom>
          <a:solidFill>
            <a:srgbClr val="A9D18E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4" name="TextBox 603">
            <a:extLst>
              <a:ext uri="{FF2B5EF4-FFF2-40B4-BE49-F238E27FC236}">
                <a16:creationId xmlns:a16="http://schemas.microsoft.com/office/drawing/2014/main" id="{CF865351-B1C1-F045-BCF4-E027529B3EB1}"/>
              </a:ext>
            </a:extLst>
          </p:cNvPr>
          <p:cNvSpPr txBox="1"/>
          <p:nvPr/>
        </p:nvSpPr>
        <p:spPr>
          <a:xfrm>
            <a:off x="6563360" y="4866682"/>
            <a:ext cx="4539503" cy="91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  <a:tabLst>
                <a:tab pos="1608138" algn="l"/>
              </a:tabLst>
            </a:pPr>
            <a:r>
              <a:rPr lang="ru-RU" sz="4800" b="1" dirty="0">
                <a:ln w="22225">
                  <a:noFill/>
                  <a:prstDash val="solid"/>
                </a:ln>
                <a:solidFill>
                  <a:srgbClr val="969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 тыс. </a:t>
            </a:r>
            <a:r>
              <a:rPr lang="ru-RU" sz="1600" b="1" dirty="0">
                <a:ln w="22225">
                  <a:noFill/>
                  <a:prstDash val="solid"/>
                </a:ln>
                <a:solidFill>
                  <a:srgbClr val="9696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закрылись</a:t>
            </a:r>
          </a:p>
        </p:txBody>
      </p:sp>
      <p:sp>
        <p:nvSpPr>
          <p:cNvPr id="605" name="Прямоугольник: скругленные углы 2">
            <a:extLst>
              <a:ext uri="{FF2B5EF4-FFF2-40B4-BE49-F238E27FC236}">
                <a16:creationId xmlns:a16="http://schemas.microsoft.com/office/drawing/2014/main" id="{6421F7DE-FFF6-82E6-4617-6A5DC71A2501}"/>
              </a:ext>
            </a:extLst>
          </p:cNvPr>
          <p:cNvSpPr/>
          <p:nvPr/>
        </p:nvSpPr>
        <p:spPr>
          <a:xfrm>
            <a:off x="360756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6" name="Прямоугольник: скругленные углы 7">
            <a:extLst>
              <a:ext uri="{FF2B5EF4-FFF2-40B4-BE49-F238E27FC236}">
                <a16:creationId xmlns:a16="http://schemas.microsoft.com/office/drawing/2014/main" id="{08A598AB-BD77-3669-0E00-A457D56F8557}"/>
              </a:ext>
            </a:extLst>
          </p:cNvPr>
          <p:cNvSpPr/>
          <p:nvPr/>
        </p:nvSpPr>
        <p:spPr>
          <a:xfrm>
            <a:off x="732106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7" name="Прямоугольник: скругленные углы 12">
            <a:extLst>
              <a:ext uri="{FF2B5EF4-FFF2-40B4-BE49-F238E27FC236}">
                <a16:creationId xmlns:a16="http://schemas.microsoft.com/office/drawing/2014/main" id="{7DBA36E0-8648-A938-242D-99C119EBA04F}"/>
              </a:ext>
            </a:extLst>
          </p:cNvPr>
          <p:cNvSpPr/>
          <p:nvPr/>
        </p:nvSpPr>
        <p:spPr>
          <a:xfrm>
            <a:off x="1103456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8" name="Прямоугольник: скругленные углы 16">
            <a:extLst>
              <a:ext uri="{FF2B5EF4-FFF2-40B4-BE49-F238E27FC236}">
                <a16:creationId xmlns:a16="http://schemas.microsoft.com/office/drawing/2014/main" id="{D9885F99-3208-8B8E-96C5-8B89A982E5A1}"/>
              </a:ext>
            </a:extLst>
          </p:cNvPr>
          <p:cNvSpPr/>
          <p:nvPr/>
        </p:nvSpPr>
        <p:spPr>
          <a:xfrm>
            <a:off x="1474806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9" name="Прямоугольник: скругленные углы 20">
            <a:extLst>
              <a:ext uri="{FF2B5EF4-FFF2-40B4-BE49-F238E27FC236}">
                <a16:creationId xmlns:a16="http://schemas.microsoft.com/office/drawing/2014/main" id="{93B42D49-41FD-29AF-3065-50FCF9E574BD}"/>
              </a:ext>
            </a:extLst>
          </p:cNvPr>
          <p:cNvSpPr/>
          <p:nvPr/>
        </p:nvSpPr>
        <p:spPr>
          <a:xfrm>
            <a:off x="1854754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0" name="Прямоугольник: скругленные углы 24">
            <a:extLst>
              <a:ext uri="{FF2B5EF4-FFF2-40B4-BE49-F238E27FC236}">
                <a16:creationId xmlns:a16="http://schemas.microsoft.com/office/drawing/2014/main" id="{CA120DC5-ED56-CAC3-E0F1-0E52FC7A8A20}"/>
              </a:ext>
            </a:extLst>
          </p:cNvPr>
          <p:cNvSpPr/>
          <p:nvPr/>
        </p:nvSpPr>
        <p:spPr>
          <a:xfrm>
            <a:off x="363639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1" name="Прямоугольник: скругленные углы 27">
            <a:extLst>
              <a:ext uri="{FF2B5EF4-FFF2-40B4-BE49-F238E27FC236}">
                <a16:creationId xmlns:a16="http://schemas.microsoft.com/office/drawing/2014/main" id="{E9AF05CF-E7F3-A023-3188-D5517A9FFA4B}"/>
              </a:ext>
            </a:extLst>
          </p:cNvPr>
          <p:cNvSpPr/>
          <p:nvPr/>
        </p:nvSpPr>
        <p:spPr>
          <a:xfrm>
            <a:off x="734989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2" name="Прямоугольник: скругленные углы 30">
            <a:extLst>
              <a:ext uri="{FF2B5EF4-FFF2-40B4-BE49-F238E27FC236}">
                <a16:creationId xmlns:a16="http://schemas.microsoft.com/office/drawing/2014/main" id="{D38B5338-88D6-FE15-BD0C-3A2B1D64EFCC}"/>
              </a:ext>
            </a:extLst>
          </p:cNvPr>
          <p:cNvSpPr/>
          <p:nvPr/>
        </p:nvSpPr>
        <p:spPr>
          <a:xfrm>
            <a:off x="1106339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3" name="Прямоугольник: скругленные углы 33">
            <a:extLst>
              <a:ext uri="{FF2B5EF4-FFF2-40B4-BE49-F238E27FC236}">
                <a16:creationId xmlns:a16="http://schemas.microsoft.com/office/drawing/2014/main" id="{D4ED98ED-574F-479E-AF1C-87CAEE3D587E}"/>
              </a:ext>
            </a:extLst>
          </p:cNvPr>
          <p:cNvSpPr/>
          <p:nvPr/>
        </p:nvSpPr>
        <p:spPr>
          <a:xfrm>
            <a:off x="1477689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4" name="Прямоугольник: скругленные углы 36">
            <a:extLst>
              <a:ext uri="{FF2B5EF4-FFF2-40B4-BE49-F238E27FC236}">
                <a16:creationId xmlns:a16="http://schemas.microsoft.com/office/drawing/2014/main" id="{66F69603-2938-E912-CD21-DDC8CCD1B2C2}"/>
              </a:ext>
            </a:extLst>
          </p:cNvPr>
          <p:cNvSpPr/>
          <p:nvPr/>
        </p:nvSpPr>
        <p:spPr>
          <a:xfrm>
            <a:off x="1857637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5" name="Прямоугольник: скругленные углы 2">
            <a:extLst>
              <a:ext uri="{FF2B5EF4-FFF2-40B4-BE49-F238E27FC236}">
                <a16:creationId xmlns:a16="http://schemas.microsoft.com/office/drawing/2014/main" id="{7435CCA3-5A6F-8516-B19F-58F2E7C96D0B}"/>
              </a:ext>
            </a:extLst>
          </p:cNvPr>
          <p:cNvSpPr/>
          <p:nvPr/>
        </p:nvSpPr>
        <p:spPr>
          <a:xfrm>
            <a:off x="2240564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6" name="Прямоугольник: скругленные углы 7">
            <a:extLst>
              <a:ext uri="{FF2B5EF4-FFF2-40B4-BE49-F238E27FC236}">
                <a16:creationId xmlns:a16="http://schemas.microsoft.com/office/drawing/2014/main" id="{7B6A8498-A477-197C-C62C-A08FA7B55D62}"/>
              </a:ext>
            </a:extLst>
          </p:cNvPr>
          <p:cNvSpPr/>
          <p:nvPr/>
        </p:nvSpPr>
        <p:spPr>
          <a:xfrm>
            <a:off x="2611914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7" name="Прямоугольник: скругленные углы 12">
            <a:extLst>
              <a:ext uri="{FF2B5EF4-FFF2-40B4-BE49-F238E27FC236}">
                <a16:creationId xmlns:a16="http://schemas.microsoft.com/office/drawing/2014/main" id="{948F067A-0D86-1F91-EAF6-9607778E6FAE}"/>
              </a:ext>
            </a:extLst>
          </p:cNvPr>
          <p:cNvSpPr/>
          <p:nvPr/>
        </p:nvSpPr>
        <p:spPr>
          <a:xfrm>
            <a:off x="2983264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8" name="Прямоугольник: скругленные углы 16">
            <a:extLst>
              <a:ext uri="{FF2B5EF4-FFF2-40B4-BE49-F238E27FC236}">
                <a16:creationId xmlns:a16="http://schemas.microsoft.com/office/drawing/2014/main" id="{B6F3E355-FBB2-4528-A84B-2453FF66AF92}"/>
              </a:ext>
            </a:extLst>
          </p:cNvPr>
          <p:cNvSpPr/>
          <p:nvPr/>
        </p:nvSpPr>
        <p:spPr>
          <a:xfrm>
            <a:off x="3354614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9" name="Прямоугольник: скругленные углы 20">
            <a:extLst>
              <a:ext uri="{FF2B5EF4-FFF2-40B4-BE49-F238E27FC236}">
                <a16:creationId xmlns:a16="http://schemas.microsoft.com/office/drawing/2014/main" id="{4F9CC7C8-0E07-9F53-32E6-6D0D1CAE6437}"/>
              </a:ext>
            </a:extLst>
          </p:cNvPr>
          <p:cNvSpPr/>
          <p:nvPr/>
        </p:nvSpPr>
        <p:spPr>
          <a:xfrm>
            <a:off x="3734562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0" name="Прямоугольник: скругленные углы 24">
            <a:extLst>
              <a:ext uri="{FF2B5EF4-FFF2-40B4-BE49-F238E27FC236}">
                <a16:creationId xmlns:a16="http://schemas.microsoft.com/office/drawing/2014/main" id="{7BF8FC21-7842-9BCE-541A-4EF2524CD22D}"/>
              </a:ext>
            </a:extLst>
          </p:cNvPr>
          <p:cNvSpPr/>
          <p:nvPr/>
        </p:nvSpPr>
        <p:spPr>
          <a:xfrm>
            <a:off x="2243447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1" name="Прямоугольник: скругленные углы 27">
            <a:extLst>
              <a:ext uri="{FF2B5EF4-FFF2-40B4-BE49-F238E27FC236}">
                <a16:creationId xmlns:a16="http://schemas.microsoft.com/office/drawing/2014/main" id="{6A3876D6-D9C9-320D-3C15-A1BB70A1D460}"/>
              </a:ext>
            </a:extLst>
          </p:cNvPr>
          <p:cNvSpPr/>
          <p:nvPr/>
        </p:nvSpPr>
        <p:spPr>
          <a:xfrm>
            <a:off x="2614797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2" name="Прямоугольник: скругленные углы 30">
            <a:extLst>
              <a:ext uri="{FF2B5EF4-FFF2-40B4-BE49-F238E27FC236}">
                <a16:creationId xmlns:a16="http://schemas.microsoft.com/office/drawing/2014/main" id="{C0D7CA79-D441-4380-7C3D-D17A19F9712F}"/>
              </a:ext>
            </a:extLst>
          </p:cNvPr>
          <p:cNvSpPr/>
          <p:nvPr/>
        </p:nvSpPr>
        <p:spPr>
          <a:xfrm>
            <a:off x="2986147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3" name="Прямоугольник: скругленные углы 33">
            <a:extLst>
              <a:ext uri="{FF2B5EF4-FFF2-40B4-BE49-F238E27FC236}">
                <a16:creationId xmlns:a16="http://schemas.microsoft.com/office/drawing/2014/main" id="{73BCC97C-6799-A14D-43B9-357ED9038C4C}"/>
              </a:ext>
            </a:extLst>
          </p:cNvPr>
          <p:cNvSpPr/>
          <p:nvPr/>
        </p:nvSpPr>
        <p:spPr>
          <a:xfrm>
            <a:off x="3357497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4" name="Прямоугольник: скругленные углы 36">
            <a:extLst>
              <a:ext uri="{FF2B5EF4-FFF2-40B4-BE49-F238E27FC236}">
                <a16:creationId xmlns:a16="http://schemas.microsoft.com/office/drawing/2014/main" id="{C9F89A3A-EDD4-3351-6C9C-F6D2EDC01BA5}"/>
              </a:ext>
            </a:extLst>
          </p:cNvPr>
          <p:cNvSpPr/>
          <p:nvPr/>
        </p:nvSpPr>
        <p:spPr>
          <a:xfrm>
            <a:off x="3737445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5" name="Прямоугольник: скругленные углы 2">
            <a:extLst>
              <a:ext uri="{FF2B5EF4-FFF2-40B4-BE49-F238E27FC236}">
                <a16:creationId xmlns:a16="http://schemas.microsoft.com/office/drawing/2014/main" id="{2D0A4433-F567-E1F1-6223-26A860473D6D}"/>
              </a:ext>
            </a:extLst>
          </p:cNvPr>
          <p:cNvSpPr/>
          <p:nvPr/>
        </p:nvSpPr>
        <p:spPr>
          <a:xfrm>
            <a:off x="4111627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6" name="Прямоугольник: скругленные углы 7">
            <a:extLst>
              <a:ext uri="{FF2B5EF4-FFF2-40B4-BE49-F238E27FC236}">
                <a16:creationId xmlns:a16="http://schemas.microsoft.com/office/drawing/2014/main" id="{DC907C1E-1C33-C297-FAEE-7AAC29DB529B}"/>
              </a:ext>
            </a:extLst>
          </p:cNvPr>
          <p:cNvSpPr/>
          <p:nvPr/>
        </p:nvSpPr>
        <p:spPr>
          <a:xfrm>
            <a:off x="4482977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7" name="Прямоугольник: скругленные углы 12">
            <a:extLst>
              <a:ext uri="{FF2B5EF4-FFF2-40B4-BE49-F238E27FC236}">
                <a16:creationId xmlns:a16="http://schemas.microsoft.com/office/drawing/2014/main" id="{572D3A03-E61D-1FAB-E2ED-551793D1766D}"/>
              </a:ext>
            </a:extLst>
          </p:cNvPr>
          <p:cNvSpPr/>
          <p:nvPr/>
        </p:nvSpPr>
        <p:spPr>
          <a:xfrm>
            <a:off x="4854327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8" name="Прямоугольник: скругленные углы 16">
            <a:extLst>
              <a:ext uri="{FF2B5EF4-FFF2-40B4-BE49-F238E27FC236}">
                <a16:creationId xmlns:a16="http://schemas.microsoft.com/office/drawing/2014/main" id="{B830904C-E361-CE56-454C-E7E9519B7AEB}"/>
              </a:ext>
            </a:extLst>
          </p:cNvPr>
          <p:cNvSpPr/>
          <p:nvPr/>
        </p:nvSpPr>
        <p:spPr>
          <a:xfrm>
            <a:off x="5225677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9" name="Прямоугольник: скругленные углы 20">
            <a:extLst>
              <a:ext uri="{FF2B5EF4-FFF2-40B4-BE49-F238E27FC236}">
                <a16:creationId xmlns:a16="http://schemas.microsoft.com/office/drawing/2014/main" id="{1E2C2C39-B3D9-5B95-89B0-92CEDEA8F949}"/>
              </a:ext>
            </a:extLst>
          </p:cNvPr>
          <p:cNvSpPr/>
          <p:nvPr/>
        </p:nvSpPr>
        <p:spPr>
          <a:xfrm>
            <a:off x="5605625" y="5382497"/>
            <a:ext cx="248588" cy="26652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0" name="Прямоугольник: скругленные углы 24">
            <a:extLst>
              <a:ext uri="{FF2B5EF4-FFF2-40B4-BE49-F238E27FC236}">
                <a16:creationId xmlns:a16="http://schemas.microsoft.com/office/drawing/2014/main" id="{81B8A567-F482-6977-22ED-C2FC264415D0}"/>
              </a:ext>
            </a:extLst>
          </p:cNvPr>
          <p:cNvSpPr/>
          <p:nvPr/>
        </p:nvSpPr>
        <p:spPr>
          <a:xfrm>
            <a:off x="4114510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1" name="Прямоугольник: скругленные углы 27">
            <a:extLst>
              <a:ext uri="{FF2B5EF4-FFF2-40B4-BE49-F238E27FC236}">
                <a16:creationId xmlns:a16="http://schemas.microsoft.com/office/drawing/2014/main" id="{E61222FE-68E0-1968-CF66-21C044A92A4C}"/>
              </a:ext>
            </a:extLst>
          </p:cNvPr>
          <p:cNvSpPr/>
          <p:nvPr/>
        </p:nvSpPr>
        <p:spPr>
          <a:xfrm>
            <a:off x="4485860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2" name="Прямоугольник: скругленные углы 30">
            <a:extLst>
              <a:ext uri="{FF2B5EF4-FFF2-40B4-BE49-F238E27FC236}">
                <a16:creationId xmlns:a16="http://schemas.microsoft.com/office/drawing/2014/main" id="{860BDBD9-CFBB-A7D1-8FE6-F47BDEA5D2B6}"/>
              </a:ext>
            </a:extLst>
          </p:cNvPr>
          <p:cNvSpPr/>
          <p:nvPr/>
        </p:nvSpPr>
        <p:spPr>
          <a:xfrm>
            <a:off x="4857210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3" name="Прямоугольник: скругленные углы 33">
            <a:extLst>
              <a:ext uri="{FF2B5EF4-FFF2-40B4-BE49-F238E27FC236}">
                <a16:creationId xmlns:a16="http://schemas.microsoft.com/office/drawing/2014/main" id="{3241E7D3-43B2-3B1C-E467-FC1A5B7EDA60}"/>
              </a:ext>
            </a:extLst>
          </p:cNvPr>
          <p:cNvSpPr/>
          <p:nvPr/>
        </p:nvSpPr>
        <p:spPr>
          <a:xfrm>
            <a:off x="5228560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4" name="Прямоугольник: скругленные углы 36">
            <a:extLst>
              <a:ext uri="{FF2B5EF4-FFF2-40B4-BE49-F238E27FC236}">
                <a16:creationId xmlns:a16="http://schemas.microsoft.com/office/drawing/2014/main" id="{EF350BBA-BA16-778E-BB4F-3B3D257B01F9}"/>
              </a:ext>
            </a:extLst>
          </p:cNvPr>
          <p:cNvSpPr/>
          <p:nvPr/>
        </p:nvSpPr>
        <p:spPr>
          <a:xfrm>
            <a:off x="5608508" y="5382497"/>
            <a:ext cx="248588" cy="266528"/>
          </a:xfrm>
          <a:prstGeom prst="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5" name="TextBox 634">
            <a:extLst>
              <a:ext uri="{FF2B5EF4-FFF2-40B4-BE49-F238E27FC236}">
                <a16:creationId xmlns:a16="http://schemas.microsoft.com/office/drawing/2014/main" id="{51055EBA-A60A-D3DC-C30B-E8957AB194DF}"/>
              </a:ext>
            </a:extLst>
          </p:cNvPr>
          <p:cNvSpPr txBox="1"/>
          <p:nvPr/>
        </p:nvSpPr>
        <p:spPr>
          <a:xfrm>
            <a:off x="6177280" y="1189568"/>
            <a:ext cx="58726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проанализировали жизненный путь малых компаний</a:t>
            </a:r>
            <a:r>
              <a:rPr lang="kk-KZ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открытых в 2018г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148BC-4A14-7DDA-FEC8-2BB9EBD5F847}"/>
              </a:ext>
            </a:extLst>
          </p:cNvPr>
          <p:cNvSpPr txBox="1"/>
          <p:nvPr/>
        </p:nvSpPr>
        <p:spPr>
          <a:xfrm>
            <a:off x="6177280" y="3625468"/>
            <a:ext cx="5872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</a:t>
            </a:r>
            <a:r>
              <a:rPr lang="en-US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58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0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3" dur="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0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0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3" dur="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0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3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0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8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5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5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5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8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0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8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5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8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3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5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5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5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0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3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5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1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3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6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5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8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1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3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6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8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1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5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3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6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8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5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5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3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6" dur="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8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3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6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8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1" dur="5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500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3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6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1" dur="5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5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3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6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3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34" grpId="0" animBg="1"/>
      <p:bldP spid="37" grpId="0" animBg="1"/>
      <p:bldP spid="4" grpId="0"/>
      <p:bldP spid="508" grpId="0" animBg="1"/>
      <p:bldP spid="509" grpId="0" animBg="1"/>
      <p:bldP spid="510" grpId="0" animBg="1"/>
      <p:bldP spid="511" grpId="0" animBg="1"/>
      <p:bldP spid="64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9" grpId="0" animBg="1"/>
      <p:bldP spid="160" grpId="0" animBg="1"/>
      <p:bldP spid="167" grpId="0" animBg="1"/>
      <p:bldP spid="170" grpId="0" animBg="1"/>
      <p:bldP spid="171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43" grpId="0" animBg="1"/>
      <p:bldP spid="245" grpId="0" animBg="1"/>
      <p:bldP spid="246" grpId="0" animBg="1"/>
      <p:bldP spid="247" grpId="0" animBg="1"/>
      <p:bldP spid="248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513" grpId="0"/>
      <p:bldP spid="519" grpId="0" animBg="1"/>
      <p:bldP spid="520" grpId="0" animBg="1"/>
      <p:bldP spid="521" grpId="0" animBg="1"/>
      <p:bldP spid="522" grpId="0" animBg="1"/>
      <p:bldP spid="523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/>
      <p:bldP spid="610" grpId="0" animBg="1"/>
      <p:bldP spid="611" grpId="0" animBg="1"/>
      <p:bldP spid="612" grpId="0" animBg="1"/>
      <p:bldP spid="613" grpId="0" animBg="1"/>
      <p:bldP spid="614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30" grpId="0" animBg="1"/>
      <p:bldP spid="631" grpId="0" animBg="1"/>
      <p:bldP spid="632" grpId="0" animBg="1"/>
      <p:bldP spid="633" grpId="0" animBg="1"/>
      <p:bldP spid="6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4616381-A8AB-ECD3-160D-4354F8A529DE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150" dist="19050" dir="5400000" algn="ctr" rotWithShape="0">
              <a:schemeClr val="bg1">
                <a:lumMod val="50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ACBEB5FB-0D1F-22D0-8AE4-6F21583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83657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Демография Казахстана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0581DAD-9D1A-BB4D-B910-FDC95A7CE2E8}"/>
              </a:ext>
            </a:extLst>
          </p:cNvPr>
          <p:cNvSpPr txBox="1"/>
          <p:nvPr/>
        </p:nvSpPr>
        <p:spPr>
          <a:xfrm>
            <a:off x="176819" y="955888"/>
            <a:ext cx="11978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ближайшее время на рынок труда начнут выходить «бэби-бумеры» и численность возрастной группы 20–25 лет – основы для пополнения рынка труда – начнет расти 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04269D6D-D349-900D-64F9-EA051505B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794275"/>
              </p:ext>
            </p:extLst>
          </p:nvPr>
        </p:nvGraphicFramePr>
        <p:xfrm>
          <a:off x="861060" y="2063997"/>
          <a:ext cx="9989820" cy="420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3E2D15-8020-7A44-010F-28B318B5F3F9}"/>
              </a:ext>
            </a:extLst>
          </p:cNvPr>
          <p:cNvSpPr txBox="1"/>
          <p:nvPr/>
        </p:nvSpPr>
        <p:spPr>
          <a:xfrm>
            <a:off x="2141191" y="1865205"/>
            <a:ext cx="804975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latin typeface="Arial" panose="020B0604020202020204" pitchFamily="34" charset="0"/>
              </a:rPr>
              <a:t>Численность населения возрастной группы 20–25 лет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9FE1576-B3B4-E032-79B9-C2C0E68C98B9}"/>
              </a:ext>
            </a:extLst>
          </p:cNvPr>
          <p:cNvSpPr/>
          <p:nvPr/>
        </p:nvSpPr>
        <p:spPr>
          <a:xfrm>
            <a:off x="8708987" y="3803999"/>
            <a:ext cx="192167" cy="197435"/>
          </a:xfrm>
          <a:prstGeom prst="ellipse">
            <a:avLst/>
          </a:prstGeom>
          <a:solidFill>
            <a:srgbClr val="FF750C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x-none">
              <a:solidFill>
                <a:srgbClr val="002060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F46A717-A6CD-C7DE-BF0B-53682BB09506}"/>
              </a:ext>
            </a:extLst>
          </p:cNvPr>
          <p:cNvSpPr/>
          <p:nvPr/>
        </p:nvSpPr>
        <p:spPr>
          <a:xfrm>
            <a:off x="9198271" y="3279691"/>
            <a:ext cx="192167" cy="197435"/>
          </a:xfrm>
          <a:prstGeom prst="ellipse">
            <a:avLst/>
          </a:prstGeom>
          <a:solidFill>
            <a:srgbClr val="FF750C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x-none">
              <a:solidFill>
                <a:srgbClr val="002060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2D3DDF0-AE72-8C2B-6E24-27F3C63DD2D7}"/>
              </a:ext>
            </a:extLst>
          </p:cNvPr>
          <p:cNvSpPr/>
          <p:nvPr/>
        </p:nvSpPr>
        <p:spPr>
          <a:xfrm>
            <a:off x="10345620" y="2549775"/>
            <a:ext cx="192167" cy="197435"/>
          </a:xfrm>
          <a:prstGeom prst="ellipse">
            <a:avLst/>
          </a:prstGeom>
          <a:solidFill>
            <a:srgbClr val="FF750C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x-none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7FA8EB-8763-F71E-00E5-7E4F7DF8E30E}"/>
              </a:ext>
            </a:extLst>
          </p:cNvPr>
          <p:cNvSpPr txBox="1"/>
          <p:nvPr/>
        </p:nvSpPr>
        <p:spPr>
          <a:xfrm>
            <a:off x="8862604" y="3713719"/>
            <a:ext cx="1799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+ 1,3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BA4B41-4736-3E85-4C56-1CC81E3F43BE}"/>
              </a:ext>
            </a:extLst>
          </p:cNvPr>
          <p:cNvSpPr txBox="1"/>
          <p:nvPr/>
        </p:nvSpPr>
        <p:spPr>
          <a:xfrm>
            <a:off x="9316092" y="3201089"/>
            <a:ext cx="1799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+ 1,7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EAC09-2866-CFB0-FD0E-34BF04BFF591}"/>
              </a:ext>
            </a:extLst>
          </p:cNvPr>
          <p:cNvSpPr txBox="1"/>
          <p:nvPr/>
        </p:nvSpPr>
        <p:spPr>
          <a:xfrm>
            <a:off x="10441703" y="2439991"/>
            <a:ext cx="1347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019BF7-76AD-B871-4FDF-F7CC119A4768}"/>
              </a:ext>
            </a:extLst>
          </p:cNvPr>
          <p:cNvSpPr txBox="1"/>
          <p:nvPr/>
        </p:nvSpPr>
        <p:spPr>
          <a:xfrm>
            <a:off x="7568134" y="4680271"/>
            <a:ext cx="1799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Мы тут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5F26C79-6087-16CF-FBC7-32EC9277EE87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A0907F3-E418-49ED-6F6F-7E95AFF5B0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</p:spPr>
      </p:pic>
      <p:sp>
        <p:nvSpPr>
          <p:cNvPr id="22" name="Дата 7">
            <a:extLst>
              <a:ext uri="{FF2B5EF4-FFF2-40B4-BE49-F238E27FC236}">
                <a16:creationId xmlns:a16="http://schemas.microsoft.com/office/drawing/2014/main" id="{03D1BD01-5AAA-4CD2-32E2-60CC06B4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29 августа 2023</a:t>
            </a:r>
          </a:p>
        </p:txBody>
      </p:sp>
      <p:sp>
        <p:nvSpPr>
          <p:cNvPr id="23" name="Нижний колонтитул 8">
            <a:extLst>
              <a:ext uri="{FF2B5EF4-FFF2-40B4-BE49-F238E27FC236}">
                <a16:creationId xmlns:a16="http://schemas.microsoft.com/office/drawing/2014/main" id="{279F9936-395D-893C-AFA0-5A71F2F2F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</p:spPr>
        <p:txBody>
          <a:bodyPr/>
          <a:lstStyle/>
          <a:p>
            <a:r>
              <a:rPr lang="ru-RU" dirty="0">
                <a:solidFill>
                  <a:schemeClr val="bg2"/>
                </a:solidFill>
              </a:rPr>
              <a:t>Развитие МСБ в Казахстане</a:t>
            </a:r>
          </a:p>
        </p:txBody>
      </p:sp>
      <p:sp>
        <p:nvSpPr>
          <p:cNvPr id="24" name="Номер слайда 10">
            <a:extLst>
              <a:ext uri="{FF2B5EF4-FFF2-40B4-BE49-F238E27FC236}">
                <a16:creationId xmlns:a16="http://schemas.microsoft.com/office/drawing/2014/main" id="{7C9E821A-9205-B2D9-1F0F-4BD9115A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chemeClr val="bg2"/>
                </a:solidFill>
              </a:rPr>
              <a:t>7</a:t>
            </a:fld>
            <a:endParaRPr lang="ru-RU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CA5A6-5CE6-614A-DB6C-6480C3FAA6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00"/>
                    </a14:imgEffect>
                    <a14:imgEffect>
                      <a14:brightnessContrast contrast="-82000"/>
                    </a14:imgEffect>
                  </a14:imgLayer>
                </a14:imgProps>
              </a:ext>
            </a:extLst>
          </a:blip>
          <a:srcRect l="30273" t="26660" r="16035" b="51373"/>
          <a:stretch/>
        </p:blipFill>
        <p:spPr>
          <a:xfrm>
            <a:off x="-6204" y="0"/>
            <a:ext cx="12192000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18F6A7-20C9-67E6-9AB6-E850332C920A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sp>
        <p:nvSpPr>
          <p:cNvPr id="3" name="Дата 7">
            <a:extLst>
              <a:ext uri="{FF2B5EF4-FFF2-40B4-BE49-F238E27FC236}">
                <a16:creationId xmlns:a16="http://schemas.microsoft.com/office/drawing/2014/main" id="{4FE45C71-F515-9463-73F9-478544C1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969696"/>
                </a:solidFill>
              </a:rPr>
              <a:t>29 августа 2023</a:t>
            </a:r>
          </a:p>
        </p:txBody>
      </p:sp>
      <p:sp>
        <p:nvSpPr>
          <p:cNvPr id="4" name="Нижний колонтитул 8">
            <a:extLst>
              <a:ext uri="{FF2B5EF4-FFF2-40B4-BE49-F238E27FC236}">
                <a16:creationId xmlns:a16="http://schemas.microsoft.com/office/drawing/2014/main" id="{9DB28E24-2156-A9FF-3AA8-6A3D53C6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6A6A6A"/>
                </a:solidFill>
              </a:rPr>
              <a:t>Развитие МСБ в Казахстане</a:t>
            </a:r>
          </a:p>
        </p:txBody>
      </p:sp>
      <p:sp>
        <p:nvSpPr>
          <p:cNvPr id="5" name="Номер слайда 10">
            <a:extLst>
              <a:ext uri="{FF2B5EF4-FFF2-40B4-BE49-F238E27FC236}">
                <a16:creationId xmlns:a16="http://schemas.microsoft.com/office/drawing/2014/main" id="{DBD65BC4-578F-C050-4F2A-51994634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  <a:ln>
            <a:noFill/>
          </a:ln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rgbClr val="6A6A6A"/>
                </a:solidFill>
              </a:rPr>
              <a:t>8</a:t>
            </a:fld>
            <a:endParaRPr lang="ru-RU">
              <a:solidFill>
                <a:srgbClr val="6A6A6A"/>
              </a:solidFill>
            </a:endParaRPr>
          </a:p>
        </p:txBody>
      </p:sp>
      <p:pic>
        <p:nvPicPr>
          <p:cNvPr id="6" name="Рисунок 5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8946AED0-C82C-04E8-DBD1-847BC86E1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  <a:ln>
            <a:noFill/>
          </a:ln>
        </p:spPr>
      </p:pic>
      <p:sp>
        <p:nvSpPr>
          <p:cNvPr id="7" name="Заголовок 18">
            <a:extLst>
              <a:ext uri="{FF2B5EF4-FFF2-40B4-BE49-F238E27FC236}">
                <a16:creationId xmlns:a16="http://schemas.microsoft.com/office/drawing/2014/main" id="{CACC425C-B511-079C-C2E2-896F17FBE109}"/>
              </a:ext>
            </a:extLst>
          </p:cNvPr>
          <p:cNvSpPr txBox="1">
            <a:spLocks/>
          </p:cNvSpPr>
          <p:nvPr/>
        </p:nvSpPr>
        <p:spPr>
          <a:xfrm>
            <a:off x="2952298" y="1238953"/>
            <a:ext cx="9129455" cy="2460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мешает развитию МСБ в Казахстане?</a:t>
            </a:r>
          </a:p>
        </p:txBody>
      </p:sp>
      <p:sp>
        <p:nvSpPr>
          <p:cNvPr id="8" name="Заголовок 18">
            <a:extLst>
              <a:ext uri="{FF2B5EF4-FFF2-40B4-BE49-F238E27FC236}">
                <a16:creationId xmlns:a16="http://schemas.microsoft.com/office/drawing/2014/main" id="{4E88D8BA-3719-8468-CFCC-9180175ED694}"/>
              </a:ext>
            </a:extLst>
          </p:cNvPr>
          <p:cNvSpPr txBox="1">
            <a:spLocks/>
          </p:cNvSpPr>
          <p:nvPr/>
        </p:nvSpPr>
        <p:spPr>
          <a:xfrm>
            <a:off x="2952298" y="3638014"/>
            <a:ext cx="8945412" cy="1055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6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Макроэкономика – Узкое рыночное пространство – Теневой бизнес – Доступ к финансированию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639FD2-07BA-BA0D-25EF-11CF806CF9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610" t="35850" r="33102" b="16336"/>
          <a:stretch/>
        </p:blipFill>
        <p:spPr>
          <a:xfrm>
            <a:off x="353364" y="1284673"/>
            <a:ext cx="2239366" cy="32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01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FC784D-F450-1CF2-A406-71E704936016}"/>
              </a:ext>
            </a:extLst>
          </p:cNvPr>
          <p:cNvSpPr/>
          <p:nvPr/>
        </p:nvSpPr>
        <p:spPr>
          <a:xfrm>
            <a:off x="0" y="-12334"/>
            <a:ext cx="12192000" cy="87181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7150" dist="19050" dir="5400000" algn="ctr" rotWithShape="0">
              <a:schemeClr val="bg1">
                <a:lumMod val="85000"/>
                <a:alpha val="63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ACBEB5FB-0D1F-22D0-8AE4-6F215833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8" y="76201"/>
            <a:ext cx="11767349" cy="83657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" panose="00000500000000000000" pitchFamily="2" charset="-52"/>
              </a:rPr>
              <a:t>Макроэкономика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0581DAD-9D1A-BB4D-B910-FDC95A7CE2E8}"/>
              </a:ext>
            </a:extLst>
          </p:cNvPr>
          <p:cNvSpPr txBox="1"/>
          <p:nvPr/>
        </p:nvSpPr>
        <p:spPr>
          <a:xfrm>
            <a:off x="176819" y="955888"/>
            <a:ext cx="11978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волатильность развития — это хроническая болезнь всех стран с сырьевой экономикой, и Казахстан не стал исключением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3E2D15-8020-7A44-010F-28B318B5F3F9}"/>
              </a:ext>
            </a:extLst>
          </p:cNvPr>
          <p:cNvSpPr txBox="1"/>
          <p:nvPr/>
        </p:nvSpPr>
        <p:spPr>
          <a:xfrm>
            <a:off x="2141191" y="1945548"/>
            <a:ext cx="8049751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  <a:latin typeface="Montserrat" pitchFamily="2" charset="-52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ВВП на душу населения в Казахстане, в долларах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B39DDB79-140D-3D88-DC50-A227A7D69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6301750"/>
              </p:ext>
            </p:extLst>
          </p:nvPr>
        </p:nvGraphicFramePr>
        <p:xfrm>
          <a:off x="1238421" y="2523903"/>
          <a:ext cx="9574581" cy="4150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57B7BF-8DB8-A194-B6DB-EAE09FDC0964}"/>
              </a:ext>
            </a:extLst>
          </p:cNvPr>
          <p:cNvSpPr/>
          <p:nvPr/>
        </p:nvSpPr>
        <p:spPr>
          <a:xfrm>
            <a:off x="0" y="6492874"/>
            <a:ext cx="121920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sp>
        <p:nvSpPr>
          <p:cNvPr id="18" name="Дата 7">
            <a:extLst>
              <a:ext uri="{FF2B5EF4-FFF2-40B4-BE49-F238E27FC236}">
                <a16:creationId xmlns:a16="http://schemas.microsoft.com/office/drawing/2014/main" id="{9325E433-FEB9-6EA7-60D1-DEDD74AE1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1200" y="6492049"/>
            <a:ext cx="3230715" cy="365125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969696"/>
                </a:solidFill>
              </a:rPr>
              <a:t>29 августа 2023</a:t>
            </a:r>
          </a:p>
        </p:txBody>
      </p:sp>
      <p:sp>
        <p:nvSpPr>
          <p:cNvPr id="20" name="Нижний колонтитул 8">
            <a:extLst>
              <a:ext uri="{FF2B5EF4-FFF2-40B4-BE49-F238E27FC236}">
                <a16:creationId xmlns:a16="http://schemas.microsoft.com/office/drawing/2014/main" id="{6D672149-33CA-7331-51B9-54A2E51C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94187" y="6492049"/>
            <a:ext cx="4114800" cy="365125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6A6A6A"/>
                </a:solidFill>
              </a:rPr>
              <a:t>Развитие МСБ в Казахстане</a:t>
            </a:r>
          </a:p>
        </p:txBody>
      </p:sp>
      <p:sp>
        <p:nvSpPr>
          <p:cNvPr id="21" name="Номер слайда 10">
            <a:extLst>
              <a:ext uri="{FF2B5EF4-FFF2-40B4-BE49-F238E27FC236}">
                <a16:creationId xmlns:a16="http://schemas.microsoft.com/office/drawing/2014/main" id="{6370F4BC-AC1E-5610-B6DE-44C34AD2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7" y="6492049"/>
            <a:ext cx="2743200" cy="365125"/>
          </a:xfrm>
          <a:ln>
            <a:noFill/>
          </a:ln>
        </p:spPr>
        <p:txBody>
          <a:bodyPr/>
          <a:lstStyle/>
          <a:p>
            <a:fld id="{DC7D1B92-EE3F-44B8-B2D4-02EEE34A6DF1}" type="slidenum">
              <a:rPr lang="ru-RU" smtClean="0">
                <a:solidFill>
                  <a:srgbClr val="6A6A6A"/>
                </a:solidFill>
              </a:rPr>
              <a:t>9</a:t>
            </a:fld>
            <a:endParaRPr lang="ru-RU">
              <a:solidFill>
                <a:srgbClr val="6A6A6A"/>
              </a:solidFill>
            </a:endParaRPr>
          </a:p>
        </p:txBody>
      </p:sp>
      <p:pic>
        <p:nvPicPr>
          <p:cNvPr id="22" name="Рисунок 21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1ADED3CF-5F01-A0DB-7F41-8EBB3CB58E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09"/>
          <a:stretch/>
        </p:blipFill>
        <p:spPr>
          <a:xfrm>
            <a:off x="142038" y="6551242"/>
            <a:ext cx="292302" cy="271138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3C64B-14BC-0E03-84AC-14BA53C0C57A}"/>
              </a:ext>
            </a:extLst>
          </p:cNvPr>
          <p:cNvSpPr txBox="1"/>
          <p:nvPr/>
        </p:nvSpPr>
        <p:spPr>
          <a:xfrm>
            <a:off x="3344178" y="3266495"/>
            <a:ext cx="1838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6700"/>
                </a:solidFill>
                <a:latin typeface="Montserrat" pitchFamily="2" charset="-52"/>
                <a:cs typeface="Arial" panose="020B0604020202020204" pitchFamily="34" charset="0"/>
              </a:rPr>
              <a:t>$</a:t>
            </a:r>
            <a:r>
              <a:rPr lang="ru-RU" sz="2000" dirty="0">
                <a:solidFill>
                  <a:srgbClr val="FF6700"/>
                </a:solidFill>
                <a:latin typeface="Montserrat" pitchFamily="2" charset="-52"/>
                <a:cs typeface="Arial" panose="020B0604020202020204" pitchFamily="34" charset="0"/>
              </a:rPr>
              <a:t>11,635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           2011г</a:t>
            </a:r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B5573-84ED-B673-1EF5-8D15BB286358}"/>
              </a:ext>
            </a:extLst>
          </p:cNvPr>
          <p:cNvSpPr txBox="1"/>
          <p:nvPr/>
        </p:nvSpPr>
        <p:spPr>
          <a:xfrm>
            <a:off x="9694266" y="3332544"/>
            <a:ext cx="1838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6700"/>
                </a:solidFill>
                <a:latin typeface="Montserrat" pitchFamily="2" charset="-52"/>
                <a:cs typeface="Arial" panose="020B0604020202020204" pitchFamily="34" charset="0"/>
              </a:rPr>
              <a:t>$</a:t>
            </a:r>
            <a:r>
              <a:rPr lang="ru-RU" sz="2000" dirty="0">
                <a:solidFill>
                  <a:srgbClr val="FF6700"/>
                </a:solidFill>
                <a:latin typeface="Montserrat" pitchFamily="2" charset="-52"/>
                <a:cs typeface="Arial" panose="020B0604020202020204" pitchFamily="34" charset="0"/>
              </a:rPr>
              <a:t>11,</a:t>
            </a:r>
            <a:r>
              <a:rPr lang="en-US" sz="2000" dirty="0">
                <a:solidFill>
                  <a:srgbClr val="FF6700"/>
                </a:solidFill>
                <a:latin typeface="Montserrat" pitchFamily="2" charset="-52"/>
                <a:cs typeface="Arial" panose="020B0604020202020204" pitchFamily="34" charset="0"/>
              </a:rPr>
              <a:t>229</a:t>
            </a:r>
            <a:endParaRPr lang="ru-RU" sz="2000" dirty="0">
              <a:solidFill>
                <a:srgbClr val="FF670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           20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22</a:t>
            </a:r>
            <a:r>
              <a:rPr lang="ru-RU" sz="20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г</a:t>
            </a:r>
            <a:endParaRPr lang="ru-RU" sz="20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435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6" grpId="0" uiExpand="1">
        <p:bldSub>
          <a:bldChart bld="category"/>
        </p:bldSub>
      </p:bldGraphic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2C1B3E49_9696_4BF3_988B_792A8650C0F6&quot;,&quot;SourceFullName&quot;:&quot;C:\\Users\\Jusan User\\Downloads\\Копия labour-productivity-in-s.xlsx&quot;,&quot;LastUpdate&quot;:&quot;2023-08-28 3:26 PM&quot;,&quot;UpdatedBy&quot;:&quot;JusanUser&quot;,&quot;IsLinked&quot;:false,&quot;IsBrokenLink&quot;:false,&quot;Type&quot;: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5F0013B6_5B1B_400A_9613_A502B0501D6F&quot;,&quot;SourceFullName&quot;:&quot;C:\\Users\\Acer\\Downloads\\Графики МСБ.xlsx&quot;,&quot;LastUpdate&quot;:&quot;2023-08-28 3:27 PM&quot;,&quot;UpdatedBy&quot;:&quot;JusanUser&quot;,&quot;IsLinked&quot;:false,&quot;IsBrokenLink&quot;:false,&quot;Type&quot;:1}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788</Words>
  <Application>Microsoft Office PowerPoint</Application>
  <PresentationFormat>Широкоэкранный</PresentationFormat>
  <Paragraphs>198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Развитие МСБ  в Казахстане</vt:lpstr>
      <vt:lpstr>Доходы МСБ в мире</vt:lpstr>
      <vt:lpstr>Экономические масштабы</vt:lpstr>
      <vt:lpstr>Эффективность МСБ</vt:lpstr>
      <vt:lpstr>Презентация PowerPoint</vt:lpstr>
      <vt:lpstr>Уровень пятилетней выживаемости в Казахстане – около 30%</vt:lpstr>
      <vt:lpstr>Демография Казахстана</vt:lpstr>
      <vt:lpstr>Презентация PowerPoint</vt:lpstr>
      <vt:lpstr>Макроэкономика</vt:lpstr>
      <vt:lpstr>Презентация PowerPoint</vt:lpstr>
      <vt:lpstr>Узкое рыночное пространство</vt:lpstr>
      <vt:lpstr>Доступ к финансированию</vt:lpstr>
      <vt:lpstr>Презентация PowerPoint</vt:lpstr>
      <vt:lpstr>Презентация PowerPoint</vt:lpstr>
      <vt:lpstr>Приватизация и сокращение господдержки</vt:lpstr>
      <vt:lpstr>Доступ к финансированию </vt:lpstr>
      <vt:lpstr>Доступ к финансированию </vt:lpstr>
      <vt:lpstr>Развитие МСБ  в Казахстане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Исламский банкинг</dc:title>
  <dc:creator>Куандыков Ануар Абуович</dc:creator>
  <cp:lastModifiedBy>Askar Kyssykov</cp:lastModifiedBy>
  <cp:revision>35</cp:revision>
  <dcterms:created xsi:type="dcterms:W3CDTF">2023-03-14T06:52:51Z</dcterms:created>
  <dcterms:modified xsi:type="dcterms:W3CDTF">2023-08-28T15:30:03Z</dcterms:modified>
</cp:coreProperties>
</file>